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6858000" cx="12192000"/>
  <p:notesSz cx="6858000" cy="9144000"/>
  <p:embeddedFontLst>
    <p:embeddedFont>
      <p:font typeface="Robo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Roboto-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Roboto-italic.fntdata"/><Relationship Id="rId21" Type="http://schemas.openxmlformats.org/officeDocument/2006/relationships/slide" Target="slides/slide16.xml"/><Relationship Id="rId43" Type="http://schemas.openxmlformats.org/officeDocument/2006/relationships/font" Target="fonts/Robot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t>Vibrance</a:t>
            </a:r>
            <a:r>
              <a:rPr lang="en-US" sz="1200"/>
              <a:t> also prevents skin tones from becoming overly saturated and unnatural.</a:t>
            </a:r>
            <a:endParaRPr/>
          </a:p>
        </p:txBody>
      </p:sp>
      <p:sp>
        <p:nvSpPr>
          <p:cNvPr id="198" name="Google Shape;19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9fec727cbb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9fec727cbb_0_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9fec727cbb_0_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7" name="Google Shape;23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9fec727cbb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9fec727cbb_0_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9fec727cbb_0_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9fec727cbb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9fec727cbb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g9fec727cbb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7a33352506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7a33352506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9fec727cb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9fec727cbb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9fec727cbb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9fec727cbb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9fec727cbb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g9fec727cbb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9fec727cbb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9fec727cbb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9fec727cbb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7a33352506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7a33352506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9fec727cbb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9fec727cbb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9fec727cbb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9fec727cbb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9fec727cbb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9fec727cbb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7a33352506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7a33352506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7a33352506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7a33352506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7a33352506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7a33352506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7a33352506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7a33352506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 name="Google Shape;80;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 name="Shape 90"/>
        <p:cNvGrpSpPr/>
        <p:nvPr/>
      </p:nvGrpSpPr>
      <p:grpSpPr>
        <a:xfrm>
          <a:off x="0" y="0"/>
          <a:ext cx="0" cy="0"/>
          <a:chOff x="0" y="0"/>
          <a:chExt cx="0" cy="0"/>
        </a:xfrm>
      </p:grpSpPr>
      <p:sp>
        <p:nvSpPr>
          <p:cNvPr id="91" name="Google Shape;91;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3" name="Google Shape;73;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2.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hyperlink" Target="http://dontchangethislink.peardeckmagic.zone?eyJ0eXBlIjoiZ29vZ2xlLXNsaWRlcy1hZGRvbi1yZXNwb25zZS1mb290ZXIiLCJsYXN0RWRpdGVkQnkiOiIxMTIyNjM2NjIzNTYyOTY3NDEzNzYiLCJwcmVzZW50YXRpb25JZCI6IjFGR2t3X0VwWE02elU3a2NZdEo2M3JvcXd6UUtjMlFFcy1BNkpHTDZyYWFJIiwiY29udGVudElkIjoiY3VzdG9tLXJlc3BvbnNlLWZyZWVSZXNwb25zZS10ZXh0Iiwic2xpZGVJZCI6InAyIiwiY29udGVudEluc3RhbmNlSWQiOiIxRkdrd19FcFhNNnpVN2tjWXRKNjNyb3F3elFLYzJRRXMtQTZKR0w2cmFhSS9hNTRhNTk3YS1jNjY0LTQyOWQtYjdjNS1mODI3ZjM0YmYyNjgifQ==pearId=magic-pear-metadata-identifie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32.jpg"/><Relationship Id="rId5"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9" name="Shape 99"/>
        <p:cNvGrpSpPr/>
        <p:nvPr/>
      </p:nvGrpSpPr>
      <p:grpSpPr>
        <a:xfrm>
          <a:off x="0" y="0"/>
          <a:ext cx="0" cy="0"/>
          <a:chOff x="0" y="0"/>
          <a:chExt cx="0" cy="0"/>
        </a:xfrm>
      </p:grpSpPr>
      <p:pic>
        <p:nvPicPr>
          <p:cNvPr id="100" name="Google Shape;100;p15"/>
          <p:cNvPicPr preferRelativeResize="0"/>
          <p:nvPr/>
        </p:nvPicPr>
        <p:blipFill rotWithShape="1">
          <a:blip r:embed="rId3">
            <a:alphaModFix/>
          </a:blip>
          <a:srcRect b="5714" l="0" r="0" t="10015"/>
          <a:stretch/>
        </p:blipFill>
        <p:spPr>
          <a:xfrm>
            <a:off x="20" y="10"/>
            <a:ext cx="12191980" cy="6857990"/>
          </a:xfrm>
          <a:prstGeom prst="rect">
            <a:avLst/>
          </a:prstGeom>
          <a:noFill/>
          <a:ln>
            <a:noFill/>
          </a:ln>
        </p:spPr>
      </p:pic>
      <p:sp>
        <p:nvSpPr>
          <p:cNvPr id="101" name="Google Shape;101;p15"/>
          <p:cNvSpPr txBox="1"/>
          <p:nvPr>
            <p:ph type="ctrTitle"/>
          </p:nvPr>
        </p:nvSpPr>
        <p:spPr>
          <a:xfrm>
            <a:off x="639525" y="3429000"/>
            <a:ext cx="5252400" cy="1588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Arial"/>
              <a:buNone/>
            </a:pPr>
            <a:r>
              <a:rPr b="1" lang="en-US" sz="5400">
                <a:solidFill>
                  <a:schemeClr val="dk1"/>
                </a:solidFill>
                <a:latin typeface="Arial"/>
                <a:ea typeface="Arial"/>
                <a:cs typeface="Arial"/>
                <a:sym typeface="Arial"/>
              </a:rPr>
              <a:t>Understanding</a:t>
            </a:r>
            <a:endParaRPr b="1" sz="5400">
              <a:solidFill>
                <a:schemeClr val="dk1"/>
              </a:solidFill>
              <a:latin typeface="Arial"/>
              <a:ea typeface="Arial"/>
              <a:cs typeface="Arial"/>
              <a:sym typeface="Arial"/>
            </a:endParaRPr>
          </a:p>
          <a:p>
            <a:pPr indent="0" lvl="0" marL="0" rtl="0" algn="ctr">
              <a:lnSpc>
                <a:spcPct val="90000"/>
              </a:lnSpc>
              <a:spcBef>
                <a:spcPts val="0"/>
              </a:spcBef>
              <a:spcAft>
                <a:spcPts val="0"/>
              </a:spcAft>
              <a:buClr>
                <a:schemeClr val="dk1"/>
              </a:buClr>
              <a:buSzPts val="5400"/>
              <a:buFont typeface="Arial"/>
              <a:buNone/>
            </a:pPr>
            <a:r>
              <a:rPr b="1" lang="en-US" sz="5400">
                <a:solidFill>
                  <a:schemeClr val="dk1"/>
                </a:solidFill>
                <a:latin typeface="Arial"/>
                <a:ea typeface="Arial"/>
                <a:cs typeface="Arial"/>
                <a:sym typeface="Arial"/>
              </a:rPr>
              <a:t>COLOR</a:t>
            </a:r>
            <a:endParaRPr b="1" sz="5400">
              <a:solidFill>
                <a:schemeClr val="dk1"/>
              </a:solidFill>
              <a:latin typeface="Arial"/>
              <a:ea typeface="Arial"/>
              <a:cs typeface="Arial"/>
              <a:sym typeface="Arial"/>
            </a:endParaRPr>
          </a:p>
          <a:p>
            <a:pPr indent="0" lvl="0" marL="0" rtl="0" algn="ctr">
              <a:lnSpc>
                <a:spcPct val="90000"/>
              </a:lnSpc>
              <a:spcBef>
                <a:spcPts val="0"/>
              </a:spcBef>
              <a:spcAft>
                <a:spcPts val="0"/>
              </a:spcAft>
              <a:buClr>
                <a:schemeClr val="dk1"/>
              </a:buClr>
              <a:buSzPts val="5400"/>
              <a:buFont typeface="Arial"/>
              <a:buNone/>
            </a:pPr>
            <a:r>
              <a:rPr b="1" lang="en-US" sz="5400">
                <a:solidFill>
                  <a:schemeClr val="dk1"/>
                </a:solidFill>
                <a:latin typeface="Arial"/>
                <a:ea typeface="Arial"/>
                <a:cs typeface="Arial"/>
                <a:sym typeface="Arial"/>
              </a:rPr>
              <a:t>Terminology</a:t>
            </a:r>
            <a:br>
              <a:rPr b="1" lang="en-US" sz="5400">
                <a:solidFill>
                  <a:schemeClr val="dk1"/>
                </a:solidFill>
                <a:latin typeface="Arial"/>
                <a:ea typeface="Arial"/>
                <a:cs typeface="Arial"/>
                <a:sym typeface="Arial"/>
              </a:rPr>
            </a:br>
            <a:endParaRPr sz="54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24"/>
          <p:cNvSpPr/>
          <p:nvPr/>
        </p:nvSpPr>
        <p:spPr>
          <a:xfrm>
            <a:off x="475488" y="0"/>
            <a:ext cx="10910292" cy="6858000"/>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7" name="Google Shape;167;p2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68" name="Google Shape;168;p24"/>
          <p:cNvSpPr txBox="1"/>
          <p:nvPr>
            <p:ph type="title"/>
          </p:nvPr>
        </p:nvSpPr>
        <p:spPr>
          <a:xfrm>
            <a:off x="3045368" y="1271152"/>
            <a:ext cx="6105194" cy="203105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6000"/>
              <a:buFont typeface="Calibri"/>
              <a:buNone/>
            </a:pPr>
            <a:r>
              <a:rPr lang="en-US" sz="6000">
                <a:solidFill>
                  <a:srgbClr val="FFFFFF"/>
                </a:solidFill>
                <a:latin typeface="Calibri"/>
                <a:ea typeface="Calibri"/>
                <a:cs typeface="Calibri"/>
                <a:sym typeface="Calibri"/>
              </a:rPr>
              <a:t>Hue</a:t>
            </a:r>
            <a:endParaRPr/>
          </a:p>
        </p:txBody>
      </p:sp>
      <p:sp>
        <p:nvSpPr>
          <p:cNvPr id="169" name="Google Shape;169;p24"/>
          <p:cNvSpPr txBox="1"/>
          <p:nvPr>
            <p:ph idx="1" type="body"/>
          </p:nvPr>
        </p:nvSpPr>
        <p:spPr>
          <a:xfrm>
            <a:off x="3045368" y="4074718"/>
            <a:ext cx="6105194" cy="68207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3600"/>
              <a:buNone/>
            </a:pPr>
            <a:r>
              <a:rPr lang="en-US" sz="3600">
                <a:solidFill>
                  <a:srgbClr val="FFFFFF"/>
                </a:solidFill>
                <a:latin typeface="Calibri"/>
                <a:ea typeface="Calibri"/>
                <a:cs typeface="Calibri"/>
                <a:sym typeface="Calibri"/>
              </a:rPr>
              <a:t>A color and shade of a color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pic>
        <p:nvPicPr>
          <p:cNvPr id="174" name="Google Shape;174;p25"/>
          <p:cNvPicPr preferRelativeResize="0"/>
          <p:nvPr>
            <p:ph idx="1" type="body"/>
          </p:nvPr>
        </p:nvPicPr>
        <p:blipFill rotWithShape="1">
          <a:blip r:embed="rId3">
            <a:alphaModFix/>
          </a:blip>
          <a:srcRect b="7397" l="0" r="0" t="765"/>
          <a:stretch/>
        </p:blipFill>
        <p:spPr>
          <a:xfrm>
            <a:off x="20" y="10"/>
            <a:ext cx="12191980" cy="6857990"/>
          </a:xfrm>
          <a:prstGeom prst="rect">
            <a:avLst/>
          </a:prstGeom>
          <a:noFill/>
          <a:ln>
            <a:noFill/>
          </a:ln>
        </p:spPr>
      </p:pic>
      <p:sp>
        <p:nvSpPr>
          <p:cNvPr id="175" name="Google Shape;175;p25"/>
          <p:cNvSpPr txBox="1"/>
          <p:nvPr/>
        </p:nvSpPr>
        <p:spPr>
          <a:xfrm>
            <a:off x="95250" y="236775"/>
            <a:ext cx="12096900" cy="8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highlight>
                  <a:srgbClr val="FFFFFF"/>
                </a:highlight>
                <a:latin typeface="Calibri"/>
                <a:ea typeface="Calibri"/>
                <a:cs typeface="Calibri"/>
                <a:sym typeface="Calibri"/>
              </a:rPr>
              <a:t>You can see that with each other, there they are all yellow, red, blue, orange, green, etc, but they are slightly different. One might be lighter, another darker. These are types of Hues. </a:t>
            </a:r>
            <a:endParaRPr sz="2500">
              <a:highlight>
                <a:srgbClr val="FFFFFF"/>
              </a:highlight>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pic>
        <p:nvPicPr>
          <p:cNvPr id="180" name="Google Shape;180;p26"/>
          <p:cNvPicPr preferRelativeResize="0"/>
          <p:nvPr/>
        </p:nvPicPr>
        <p:blipFill rotWithShape="1">
          <a:blip r:embed="rId3">
            <a:alphaModFix/>
          </a:blip>
          <a:srcRect b="39877" l="0" r="0" t="5994"/>
          <a:stretch/>
        </p:blipFill>
        <p:spPr>
          <a:xfrm>
            <a:off x="1672683" y="1"/>
            <a:ext cx="9027470" cy="6858000"/>
          </a:xfrm>
          <a:prstGeom prst="rect">
            <a:avLst/>
          </a:prstGeom>
          <a:noFill/>
          <a:ln>
            <a:noFill/>
          </a:ln>
        </p:spPr>
      </p:pic>
      <p:pic>
        <p:nvPicPr>
          <p:cNvPr id="181" name="Google Shape;181;p26"/>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82" name="Google Shape;182;p26"/>
          <p:cNvSpPr txBox="1"/>
          <p:nvPr/>
        </p:nvSpPr>
        <p:spPr>
          <a:xfrm>
            <a:off x="163275" y="285750"/>
            <a:ext cx="2177100" cy="40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latin typeface="Calibri"/>
                <a:ea typeface="Calibri"/>
                <a:cs typeface="Calibri"/>
                <a:sym typeface="Calibri"/>
              </a:rPr>
              <a:t>This image has a blue hue over the whole image. </a:t>
            </a:r>
            <a:endParaRPr sz="25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sp>
        <p:nvSpPr>
          <p:cNvPr id="187" name="Google Shape;187;p2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8" name="Google Shape;188;p27"/>
          <p:cNvSpPr txBox="1"/>
          <p:nvPr>
            <p:ph type="title"/>
          </p:nvPr>
        </p:nvSpPr>
        <p:spPr>
          <a:xfrm>
            <a:off x="838199" y="4525347"/>
            <a:ext cx="6801321" cy="173736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Saturation</a:t>
            </a:r>
            <a:endParaRPr/>
          </a:p>
        </p:txBody>
      </p:sp>
      <p:sp>
        <p:nvSpPr>
          <p:cNvPr id="189" name="Google Shape;189;p27"/>
          <p:cNvSpPr txBox="1"/>
          <p:nvPr>
            <p:ph idx="1" type="body"/>
          </p:nvPr>
        </p:nvSpPr>
        <p:spPr>
          <a:xfrm>
            <a:off x="7961258" y="4525347"/>
            <a:ext cx="3747517" cy="173736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None/>
            </a:pPr>
            <a:r>
              <a:rPr lang="en-US" sz="3600">
                <a:solidFill>
                  <a:schemeClr val="dk1"/>
                </a:solidFill>
                <a:latin typeface="Calibri"/>
                <a:ea typeface="Calibri"/>
                <a:cs typeface="Calibri"/>
                <a:sym typeface="Calibri"/>
              </a:rPr>
              <a:t>Intensity of color in an image</a:t>
            </a:r>
            <a:endParaRPr/>
          </a:p>
        </p:txBody>
      </p:sp>
      <p:sp>
        <p:nvSpPr>
          <p:cNvPr id="190" name="Google Shape;190;p27"/>
          <p:cNvSpPr/>
          <p:nvPr/>
        </p:nvSpPr>
        <p:spPr>
          <a:xfrm>
            <a:off x="588567" y="620480"/>
            <a:ext cx="2243800" cy="2243796"/>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1" name="Google Shape;191;p27"/>
          <p:cNvSpPr/>
          <p:nvPr/>
        </p:nvSpPr>
        <p:spPr>
          <a:xfrm>
            <a:off x="3395001" y="2466604"/>
            <a:ext cx="962395" cy="962395"/>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2" name="Google Shape;192;p27"/>
          <p:cNvSpPr/>
          <p:nvPr/>
        </p:nvSpPr>
        <p:spPr>
          <a:xfrm>
            <a:off x="5125829" y="2327988"/>
            <a:ext cx="293695" cy="293695"/>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3" name="Google Shape;193;p27"/>
          <p:cNvSpPr/>
          <p:nvPr/>
        </p:nvSpPr>
        <p:spPr>
          <a:xfrm>
            <a:off x="6492113" y="0"/>
            <a:ext cx="5699887" cy="4059244"/>
          </a:xfrm>
          <a:custGeom>
            <a:rect b="b" l="l" r="r" t="t"/>
            <a:pathLst>
              <a:path extrusionOk="0" h="4059244" w="5699887">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194" name="Google Shape;194;p27"/>
          <p:cNvCxnSpPr/>
          <p:nvPr/>
        </p:nvCxnSpPr>
        <p:spPr>
          <a:xfrm>
            <a:off x="7800392" y="4525347"/>
            <a:ext cx="0" cy="1737360"/>
          </a:xfrm>
          <a:prstGeom prst="straightConnector1">
            <a:avLst/>
          </a:prstGeom>
          <a:noFill/>
          <a:ln cap="sq" cmpd="sng" w="19050">
            <a:solidFill>
              <a:schemeClr val="dk1"/>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sp>
        <p:nvSpPr>
          <p:cNvPr id="200" name="Google Shape;200;p2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1" name="Google Shape;201;p28"/>
          <p:cNvSpPr txBox="1"/>
          <p:nvPr>
            <p:ph type="title"/>
          </p:nvPr>
        </p:nvSpPr>
        <p:spPr>
          <a:xfrm>
            <a:off x="838199" y="4525347"/>
            <a:ext cx="6801321" cy="173736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lang="en-US" sz="3200"/>
              <a:t>Intensifies more muted colors and leaves already intense colors the same</a:t>
            </a:r>
            <a:endParaRPr sz="3200">
              <a:solidFill>
                <a:schemeClr val="dk1"/>
              </a:solidFill>
              <a:latin typeface="Calibri"/>
              <a:ea typeface="Calibri"/>
              <a:cs typeface="Calibri"/>
              <a:sym typeface="Calibri"/>
            </a:endParaRPr>
          </a:p>
        </p:txBody>
      </p:sp>
      <p:sp>
        <p:nvSpPr>
          <p:cNvPr id="202" name="Google Shape;202;p28"/>
          <p:cNvSpPr txBox="1"/>
          <p:nvPr>
            <p:ph idx="1" type="body"/>
          </p:nvPr>
        </p:nvSpPr>
        <p:spPr>
          <a:xfrm>
            <a:off x="7961258" y="4525347"/>
            <a:ext cx="3258675" cy="173736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None/>
            </a:pPr>
            <a:r>
              <a:rPr lang="en-US" sz="6600">
                <a:solidFill>
                  <a:schemeClr val="dk1"/>
                </a:solidFill>
                <a:latin typeface="Calibri"/>
                <a:ea typeface="Calibri"/>
                <a:cs typeface="Calibri"/>
                <a:sym typeface="Calibri"/>
              </a:rPr>
              <a:t>Vibrance</a:t>
            </a:r>
            <a:endParaRPr/>
          </a:p>
        </p:txBody>
      </p:sp>
      <p:sp>
        <p:nvSpPr>
          <p:cNvPr id="203" name="Google Shape;203;p28"/>
          <p:cNvSpPr/>
          <p:nvPr/>
        </p:nvSpPr>
        <p:spPr>
          <a:xfrm>
            <a:off x="588567" y="620480"/>
            <a:ext cx="2243800" cy="2243796"/>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4" name="Google Shape;204;p28"/>
          <p:cNvSpPr/>
          <p:nvPr/>
        </p:nvSpPr>
        <p:spPr>
          <a:xfrm>
            <a:off x="3395001" y="2466604"/>
            <a:ext cx="962395" cy="962395"/>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5" name="Google Shape;205;p28"/>
          <p:cNvSpPr/>
          <p:nvPr/>
        </p:nvSpPr>
        <p:spPr>
          <a:xfrm>
            <a:off x="5125829" y="2327988"/>
            <a:ext cx="293695" cy="293695"/>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6" name="Google Shape;206;p28"/>
          <p:cNvSpPr/>
          <p:nvPr/>
        </p:nvSpPr>
        <p:spPr>
          <a:xfrm>
            <a:off x="6492113" y="0"/>
            <a:ext cx="5699887" cy="4059244"/>
          </a:xfrm>
          <a:custGeom>
            <a:rect b="b" l="l" r="r" t="t"/>
            <a:pathLst>
              <a:path extrusionOk="0" h="4059244" w="5699887">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207" name="Google Shape;207;p28"/>
          <p:cNvCxnSpPr/>
          <p:nvPr/>
        </p:nvCxnSpPr>
        <p:spPr>
          <a:xfrm>
            <a:off x="7800392" y="4525347"/>
            <a:ext cx="0" cy="1737360"/>
          </a:xfrm>
          <a:prstGeom prst="straightConnector1">
            <a:avLst/>
          </a:prstGeom>
          <a:noFill/>
          <a:ln cap="sq" cmpd="sng" w="19050">
            <a:solidFill>
              <a:schemeClr val="dk1"/>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9"/>
          <p:cNvPicPr preferRelativeResize="0"/>
          <p:nvPr/>
        </p:nvPicPr>
        <p:blipFill rotWithShape="1">
          <a:blip r:embed="rId3">
            <a:alphaModFix/>
          </a:blip>
          <a:srcRect b="0" l="0" r="0" t="0"/>
          <a:stretch/>
        </p:blipFill>
        <p:spPr>
          <a:xfrm>
            <a:off x="0" y="-356839"/>
            <a:ext cx="12192000" cy="8128000"/>
          </a:xfrm>
          <a:prstGeom prst="rect">
            <a:avLst/>
          </a:prstGeom>
          <a:noFill/>
          <a:ln>
            <a:noFill/>
          </a:ln>
        </p:spPr>
      </p:pic>
      <p:sp>
        <p:nvSpPr>
          <p:cNvPr id="213" name="Google Shape;213;p29"/>
          <p:cNvSpPr txBox="1"/>
          <p:nvPr/>
        </p:nvSpPr>
        <p:spPr>
          <a:xfrm>
            <a:off x="579863" y="-66906"/>
            <a:ext cx="298745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Original Photo</a:t>
            </a:r>
            <a:endParaRPr/>
          </a:p>
        </p:txBody>
      </p:sp>
      <p:sp>
        <p:nvSpPr>
          <p:cNvPr id="214" name="Google Shape;214;p29"/>
          <p:cNvSpPr txBox="1"/>
          <p:nvPr/>
        </p:nvSpPr>
        <p:spPr>
          <a:xfrm>
            <a:off x="4103649" y="-89208"/>
            <a:ext cx="4059044"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Vibrance Added</a:t>
            </a:r>
            <a:endParaRPr/>
          </a:p>
        </p:txBody>
      </p:sp>
      <p:sp>
        <p:nvSpPr>
          <p:cNvPr id="215" name="Google Shape;215;p29"/>
          <p:cNvSpPr txBox="1"/>
          <p:nvPr/>
        </p:nvSpPr>
        <p:spPr>
          <a:xfrm>
            <a:off x="8430322" y="-89208"/>
            <a:ext cx="4059044"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Saturation Added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0"/>
          <p:cNvSpPr txBox="1"/>
          <p:nvPr>
            <p:ph type="title"/>
          </p:nvPr>
        </p:nvSpPr>
        <p:spPr>
          <a:xfrm>
            <a:off x="839788"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u="sng"/>
              <a:t>Understanding the difference</a:t>
            </a:r>
            <a:endParaRPr u="sng"/>
          </a:p>
        </p:txBody>
      </p:sp>
      <p:sp>
        <p:nvSpPr>
          <p:cNvPr id="222" name="Google Shape;222;p30"/>
          <p:cNvSpPr txBox="1"/>
          <p:nvPr>
            <p:ph idx="1" type="body"/>
          </p:nvPr>
        </p:nvSpPr>
        <p:spPr>
          <a:xfrm>
            <a:off x="839788" y="1681163"/>
            <a:ext cx="5157900" cy="823800"/>
          </a:xfrm>
          <a:prstGeom prst="rect">
            <a:avLst/>
          </a:prstGeom>
        </p:spPr>
        <p:txBody>
          <a:bodyPr anchorCtr="0" anchor="b" bIns="45700" lIns="91425" spcFirstLastPara="1" rIns="91425" wrap="square" tIns="45700">
            <a:noAutofit/>
          </a:bodyPr>
          <a:lstStyle/>
          <a:p>
            <a:pPr indent="0" lvl="0" marL="0" rtl="0" algn="ctr">
              <a:spcBef>
                <a:spcPts val="1000"/>
              </a:spcBef>
              <a:spcAft>
                <a:spcPts val="0"/>
              </a:spcAft>
              <a:buNone/>
            </a:pPr>
            <a:r>
              <a:rPr lang="en-US" sz="4000"/>
              <a:t>Saturation</a:t>
            </a:r>
            <a:endParaRPr sz="4000"/>
          </a:p>
        </p:txBody>
      </p:sp>
      <p:sp>
        <p:nvSpPr>
          <p:cNvPr id="223" name="Google Shape;223;p30"/>
          <p:cNvSpPr txBox="1"/>
          <p:nvPr>
            <p:ph idx="2" type="body"/>
          </p:nvPr>
        </p:nvSpPr>
        <p:spPr>
          <a:xfrm>
            <a:off x="839788" y="2505075"/>
            <a:ext cx="5157900" cy="3684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t>Intensifies the whole image. All colors are brightened and made to pop!</a:t>
            </a:r>
            <a:endParaRPr sz="4000"/>
          </a:p>
        </p:txBody>
      </p:sp>
      <p:sp>
        <p:nvSpPr>
          <p:cNvPr id="224" name="Google Shape;224;p30"/>
          <p:cNvSpPr txBox="1"/>
          <p:nvPr>
            <p:ph idx="3" type="body"/>
          </p:nvPr>
        </p:nvSpPr>
        <p:spPr>
          <a:xfrm>
            <a:off x="6172200" y="1681163"/>
            <a:ext cx="5183100" cy="823800"/>
          </a:xfrm>
          <a:prstGeom prst="rect">
            <a:avLst/>
          </a:prstGeom>
        </p:spPr>
        <p:txBody>
          <a:bodyPr anchorCtr="0" anchor="b" bIns="45700" lIns="91425" spcFirstLastPara="1" rIns="91425" wrap="square" tIns="45700">
            <a:noAutofit/>
          </a:bodyPr>
          <a:lstStyle/>
          <a:p>
            <a:pPr indent="0" lvl="0" marL="0" rtl="0" algn="ctr">
              <a:spcBef>
                <a:spcPts val="1000"/>
              </a:spcBef>
              <a:spcAft>
                <a:spcPts val="0"/>
              </a:spcAft>
              <a:buNone/>
            </a:pPr>
            <a:r>
              <a:rPr lang="en-US" sz="4000"/>
              <a:t>Vibrance</a:t>
            </a:r>
            <a:endParaRPr sz="4000"/>
          </a:p>
        </p:txBody>
      </p:sp>
      <p:sp>
        <p:nvSpPr>
          <p:cNvPr id="225" name="Google Shape;225;p30"/>
          <p:cNvSpPr txBox="1"/>
          <p:nvPr>
            <p:ph idx="4" type="body"/>
          </p:nvPr>
        </p:nvSpPr>
        <p:spPr>
          <a:xfrm>
            <a:off x="6172200" y="2505075"/>
            <a:ext cx="5815800" cy="3684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t>Intensifies only muted colors. So if there is a bright red barn and a dull road, Vibrance would leave the red barn alone and only brighten the dull road</a:t>
            </a:r>
            <a:endParaRPr sz="4000"/>
          </a:p>
        </p:txBody>
      </p:sp>
      <p:sp>
        <p:nvSpPr>
          <p:cNvPr id="226" name="Google Shape;226;p30"/>
          <p:cNvSpPr/>
          <p:nvPr/>
        </p:nvSpPr>
        <p:spPr>
          <a:xfrm rot="10800000">
            <a:off x="203077" y="2649737"/>
            <a:ext cx="4083300" cy="4083300"/>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30"/>
          <p:cNvSpPr/>
          <p:nvPr/>
        </p:nvSpPr>
        <p:spPr>
          <a:xfrm>
            <a:off x="7904702" y="186637"/>
            <a:ext cx="4083300" cy="4083300"/>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30"/>
          <p:cNvSpPr/>
          <p:nvPr/>
        </p:nvSpPr>
        <p:spPr>
          <a:xfrm>
            <a:off x="203076" y="186629"/>
            <a:ext cx="962400" cy="9624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9" name="Google Shape;229;p30"/>
          <p:cNvSpPr/>
          <p:nvPr/>
        </p:nvSpPr>
        <p:spPr>
          <a:xfrm>
            <a:off x="11694304" y="6439313"/>
            <a:ext cx="293700" cy="2937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 name="Shape 233"/>
        <p:cNvGrpSpPr/>
        <p:nvPr/>
      </p:nvGrpSpPr>
      <p:grpSpPr>
        <a:xfrm>
          <a:off x="0" y="0"/>
          <a:ext cx="0" cy="0"/>
          <a:chOff x="0" y="0"/>
          <a:chExt cx="0" cy="0"/>
        </a:xfrm>
      </p:grpSpPr>
      <p:pic>
        <p:nvPicPr>
          <p:cNvPr id="234" name="Google Shape;234;p31"/>
          <p:cNvPicPr preferRelativeResize="0"/>
          <p:nvPr/>
        </p:nvPicPr>
        <p:blipFill rotWithShape="1">
          <a:blip r:embed="rId3">
            <a:alphaModFix/>
          </a:blip>
          <a:srcRect b="-3478" l="2225" r="2224" t="3478"/>
          <a:stretch/>
        </p:blipFill>
        <p:spPr>
          <a:xfrm>
            <a:off x="0" y="446048"/>
            <a:ext cx="12192000" cy="64119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pic>
        <p:nvPicPr>
          <p:cNvPr id="239" name="Google Shape;239;p32"/>
          <p:cNvPicPr preferRelativeResize="0"/>
          <p:nvPr/>
        </p:nvPicPr>
        <p:blipFill rotWithShape="1">
          <a:blip r:embed="rId3">
            <a:alphaModFix/>
          </a:blip>
          <a:srcRect b="0" l="0" r="0" t="7025"/>
          <a:stretch/>
        </p:blipFill>
        <p:spPr>
          <a:xfrm>
            <a:off x="20" y="10"/>
            <a:ext cx="12191980" cy="6857990"/>
          </a:xfrm>
          <a:prstGeom prst="rect">
            <a:avLst/>
          </a:prstGeom>
          <a:noFill/>
          <a:ln>
            <a:noFill/>
          </a:ln>
        </p:spPr>
      </p:pic>
      <p:sp>
        <p:nvSpPr>
          <p:cNvPr id="240" name="Google Shape;240;p32">
            <a:hlinkClick r:id="rId4"/>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2"/>
          <p:cNvSpPr txBox="1"/>
          <p:nvPr/>
        </p:nvSpPr>
        <p:spPr>
          <a:xfrm>
            <a:off x="240900" y="361350"/>
            <a:ext cx="8304300" cy="11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highlight>
                  <a:srgbClr val="FFFFFF"/>
                </a:highlight>
                <a:latin typeface="Calibri"/>
                <a:ea typeface="Calibri"/>
                <a:cs typeface="Calibri"/>
                <a:sym typeface="Calibri"/>
              </a:rPr>
              <a:t>Can you tell what is wrong with this picture?</a:t>
            </a:r>
            <a:endParaRPr sz="3000">
              <a:highlight>
                <a:srgbClr val="FFFFFF"/>
              </a:highlight>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33"/>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249" name="Google Shape;249;p33"/>
          <p:cNvPicPr preferRelativeResize="0"/>
          <p:nvPr/>
        </p:nvPicPr>
        <p:blipFill rotWithShape="1">
          <a:blip r:embed="rId3">
            <a:alphaModFix/>
          </a:blip>
          <a:srcRect b="0" l="0" r="0" t="7028"/>
          <a:stretch/>
        </p:blipFill>
        <p:spPr>
          <a:xfrm>
            <a:off x="20" y="10"/>
            <a:ext cx="12191982" cy="6857991"/>
          </a:xfrm>
          <a:prstGeom prst="rect">
            <a:avLst/>
          </a:prstGeom>
          <a:noFill/>
          <a:ln>
            <a:noFill/>
          </a:ln>
        </p:spPr>
      </p:pic>
      <p:sp>
        <p:nvSpPr>
          <p:cNvPr id="250" name="Google Shape;250;p33"/>
          <p:cNvSpPr txBox="1"/>
          <p:nvPr/>
        </p:nvSpPr>
        <p:spPr>
          <a:xfrm>
            <a:off x="240900" y="361350"/>
            <a:ext cx="8304300" cy="11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highlight>
                  <a:srgbClr val="FFFFFF"/>
                </a:highlight>
                <a:latin typeface="Calibri"/>
                <a:ea typeface="Calibri"/>
                <a:cs typeface="Calibri"/>
                <a:sym typeface="Calibri"/>
              </a:rPr>
              <a:t>Does is seem dull? Not much color going on. </a:t>
            </a:r>
            <a:br>
              <a:rPr lang="en-US" sz="3000">
                <a:highlight>
                  <a:srgbClr val="FFFFFF"/>
                </a:highlight>
                <a:latin typeface="Calibri"/>
                <a:ea typeface="Calibri"/>
                <a:cs typeface="Calibri"/>
                <a:sym typeface="Calibri"/>
              </a:rPr>
            </a:br>
            <a:r>
              <a:rPr lang="en-US" sz="3000">
                <a:highlight>
                  <a:srgbClr val="FFFFFF"/>
                </a:highlight>
                <a:latin typeface="Calibri"/>
                <a:ea typeface="Calibri"/>
                <a:cs typeface="Calibri"/>
                <a:sym typeface="Calibri"/>
              </a:rPr>
              <a:t>Does is seem dark? Not very clear or bright. </a:t>
            </a:r>
            <a:endParaRPr sz="3000">
              <a:highlight>
                <a:srgbClr val="FFFFFF"/>
              </a:highlight>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16"/>
          <p:cNvSpPr/>
          <p:nvPr/>
        </p:nvSpPr>
        <p:spPr>
          <a:xfrm>
            <a:off x="475488" y="0"/>
            <a:ext cx="10910292" cy="6858000"/>
          </a:xfrm>
          <a:prstGeom prst="rect">
            <a:avLst/>
          </a:prstGeom>
          <a:gradFill>
            <a:gsLst>
              <a:gs pos="0">
                <a:srgbClr val="CC3A18"/>
              </a:gs>
              <a:gs pos="25000">
                <a:srgbClr val="CC3A18"/>
              </a:gs>
              <a:gs pos="94000">
                <a:srgbClr val="3A3838"/>
              </a:gs>
              <a:gs pos="100000">
                <a:srgbClr val="3A3838"/>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7" name="Google Shape;107;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08" name="Google Shape;108;p16"/>
          <p:cNvSpPr txBox="1"/>
          <p:nvPr>
            <p:ph idx="1" type="subTitle"/>
          </p:nvPr>
        </p:nvSpPr>
        <p:spPr>
          <a:xfrm>
            <a:off x="3045368" y="2424822"/>
            <a:ext cx="6105194" cy="23319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4000"/>
              <a:buNone/>
            </a:pPr>
            <a:r>
              <a:rPr lang="en-US" sz="4000">
                <a:solidFill>
                  <a:srgbClr val="FFFFFF"/>
                </a:solidFill>
              </a:rPr>
              <a:t>RGB (red, green, and blue) refers to a system for representing the colors to be used on a computer display</a:t>
            </a:r>
            <a:endParaRPr/>
          </a:p>
        </p:txBody>
      </p:sp>
      <p:sp>
        <p:nvSpPr>
          <p:cNvPr id="109" name="Google Shape;109;p16"/>
          <p:cNvSpPr txBox="1"/>
          <p:nvPr>
            <p:ph type="ctrTitle"/>
          </p:nvPr>
        </p:nvSpPr>
        <p:spPr>
          <a:xfrm>
            <a:off x="3045368" y="1172817"/>
            <a:ext cx="6105194" cy="125200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6000"/>
              <a:buFont typeface="Calibri"/>
              <a:buNone/>
            </a:pPr>
            <a:r>
              <a:rPr lang="en-US">
                <a:solidFill>
                  <a:srgbClr val="FFFFFF"/>
                </a:solidFill>
              </a:rPr>
              <a:t>RGB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34"/>
          <p:cNvSpPr/>
          <p:nvPr/>
        </p:nvSpPr>
        <p:spPr>
          <a:xfrm>
            <a:off x="0" y="0"/>
            <a:ext cx="12192000" cy="5570220"/>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56" name="Google Shape;256;p34"/>
          <p:cNvPicPr preferRelativeResize="0"/>
          <p:nvPr/>
        </p:nvPicPr>
        <p:blipFill rotWithShape="1">
          <a:blip r:embed="rId3">
            <a:alphaModFix/>
          </a:blip>
          <a:srcRect b="9820" l="0" r="0" t="45715"/>
          <a:stretch/>
        </p:blipFill>
        <p:spPr>
          <a:xfrm>
            <a:off x="0" y="653151"/>
            <a:ext cx="12192000" cy="6205376"/>
          </a:xfrm>
          <a:custGeom>
            <a:rect b="b" l="l" r="r" t="t"/>
            <a:pathLst>
              <a:path extrusionOk="0" h="3049325" w="12192000">
                <a:moveTo>
                  <a:pt x="0" y="0"/>
                </a:moveTo>
                <a:lnTo>
                  <a:pt x="12192000" y="0"/>
                </a:lnTo>
                <a:lnTo>
                  <a:pt x="12192000" y="3049325"/>
                </a:lnTo>
                <a:lnTo>
                  <a:pt x="0" y="3049325"/>
                </a:lnTo>
                <a:close/>
              </a:path>
            </a:pathLst>
          </a:custGeom>
          <a:noFill/>
          <a:ln>
            <a:noFill/>
          </a:ln>
        </p:spPr>
      </p:pic>
      <p:sp>
        <p:nvSpPr>
          <p:cNvPr id="257" name="Google Shape;257;p34"/>
          <p:cNvSpPr txBox="1"/>
          <p:nvPr>
            <p:ph idx="1" type="body"/>
          </p:nvPr>
        </p:nvSpPr>
        <p:spPr>
          <a:xfrm>
            <a:off x="353775" y="3194950"/>
            <a:ext cx="5606100" cy="2888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600"/>
              <a:buNone/>
            </a:pPr>
            <a:r>
              <a:rPr lang="en-US" sz="6300">
                <a:solidFill>
                  <a:srgbClr val="000000"/>
                </a:solidFill>
                <a:latin typeface="Calibri"/>
                <a:ea typeface="Calibri"/>
                <a:cs typeface="Calibri"/>
                <a:sym typeface="Calibri"/>
              </a:rPr>
              <a:t>Is the process of improving the appearance of an image</a:t>
            </a:r>
            <a:endParaRPr sz="2500">
              <a:solidFill>
                <a:srgbClr val="000000"/>
              </a:solidFill>
            </a:endParaRPr>
          </a:p>
        </p:txBody>
      </p:sp>
      <p:sp>
        <p:nvSpPr>
          <p:cNvPr id="258" name="Google Shape;258;p34"/>
          <p:cNvSpPr txBox="1"/>
          <p:nvPr/>
        </p:nvSpPr>
        <p:spPr>
          <a:xfrm>
            <a:off x="614700" y="173675"/>
            <a:ext cx="5940900" cy="2060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6600"/>
              <a:buFont typeface="Calibri"/>
              <a:buNone/>
            </a:pPr>
            <a:r>
              <a:rPr b="1" i="0" lang="en-US" sz="6600" u="none" cap="none" strike="noStrike">
                <a:solidFill>
                  <a:srgbClr val="FFFFFF"/>
                </a:solidFill>
                <a:latin typeface="Calibri"/>
                <a:ea typeface="Calibri"/>
                <a:cs typeface="Calibri"/>
                <a:sym typeface="Calibri"/>
              </a:rPr>
              <a:t>Color Grading</a:t>
            </a:r>
            <a:endParaRPr>
              <a:solidFill>
                <a:srgbClr val="FFFFFF"/>
              </a:solidFill>
            </a:endParaRPr>
          </a:p>
        </p:txBody>
      </p:sp>
      <p:pic>
        <p:nvPicPr>
          <p:cNvPr id="259" name="Google Shape;259;p34"/>
          <p:cNvPicPr preferRelativeResize="0"/>
          <p:nvPr/>
        </p:nvPicPr>
        <p:blipFill>
          <a:blip r:embed="rId4">
            <a:alphaModFix/>
          </a:blip>
          <a:stretch>
            <a:fillRect/>
          </a:stretch>
        </p:blipFill>
        <p:spPr>
          <a:xfrm>
            <a:off x="6096000" y="0"/>
            <a:ext cx="6095999" cy="6857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0" st="0"/>
                                            </p:txEl>
                                          </p:spTgt>
                                        </p:tgtEl>
                                        <p:attrNameLst>
                                          <p:attrName>style.visibility</p:attrName>
                                        </p:attrNameLst>
                                      </p:cBhvr>
                                      <p:to>
                                        <p:strVal val="visible"/>
                                      </p:to>
                                    </p:set>
                                    <p:animEffect filter="fade" transition="in">
                                      <p:cBhvr>
                                        <p:cTn dur="500"/>
                                        <p:tgtEl>
                                          <p:spTgt spid="25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64" name="Shape 264"/>
        <p:cNvGrpSpPr/>
        <p:nvPr/>
      </p:nvGrpSpPr>
      <p:grpSpPr>
        <a:xfrm>
          <a:off x="0" y="0"/>
          <a:ext cx="0" cy="0"/>
          <a:chOff x="0" y="0"/>
          <a:chExt cx="0" cy="0"/>
        </a:xfrm>
      </p:grpSpPr>
      <p:sp>
        <p:nvSpPr>
          <p:cNvPr id="265" name="Google Shape;265;p35"/>
          <p:cNvSpPr/>
          <p:nvPr/>
        </p:nvSpPr>
        <p:spPr>
          <a:xfrm>
            <a:off x="0" y="0"/>
            <a:ext cx="12192000" cy="5570100"/>
          </a:xfrm>
          <a:prstGeom prst="rect">
            <a:avLst/>
          </a:prstGeom>
          <a:gradFill>
            <a:gsLst>
              <a:gs pos="0">
                <a:srgbClr val="3865B4"/>
              </a:gs>
              <a:gs pos="25000">
                <a:srgbClr val="3865B4"/>
              </a:gs>
              <a:gs pos="94000">
                <a:srgbClr val="3A3838"/>
              </a:gs>
              <a:gs pos="100000">
                <a:srgbClr val="3A3838"/>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66" name="Google Shape;266;p35"/>
          <p:cNvPicPr preferRelativeResize="0"/>
          <p:nvPr/>
        </p:nvPicPr>
        <p:blipFill rotWithShape="1">
          <a:blip r:embed="rId3">
            <a:alphaModFix/>
          </a:blip>
          <a:srcRect b="9817" l="0" r="0" t="45718"/>
          <a:stretch/>
        </p:blipFill>
        <p:spPr>
          <a:xfrm>
            <a:off x="0" y="653151"/>
            <a:ext cx="12192000" cy="6205376"/>
          </a:xfrm>
          <a:custGeom>
            <a:rect b="b" l="l" r="r" t="t"/>
            <a:pathLst>
              <a:path extrusionOk="0" h="3049325" w="12192000">
                <a:moveTo>
                  <a:pt x="0" y="0"/>
                </a:moveTo>
                <a:lnTo>
                  <a:pt x="12192000" y="0"/>
                </a:lnTo>
                <a:lnTo>
                  <a:pt x="12192000" y="3049325"/>
                </a:lnTo>
                <a:lnTo>
                  <a:pt x="0" y="3049325"/>
                </a:lnTo>
                <a:close/>
              </a:path>
            </a:pathLst>
          </a:custGeom>
          <a:noFill/>
          <a:ln>
            <a:noFill/>
          </a:ln>
        </p:spPr>
      </p:pic>
      <p:sp>
        <p:nvSpPr>
          <p:cNvPr id="267" name="Google Shape;267;p3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Sometimes Color grading is used to give the video a tone or feeling with color.</a:t>
            </a:r>
            <a:endParaRPr>
              <a:solidFill>
                <a:srgbClr val="FFFFFF"/>
              </a:solidFill>
            </a:endParaRPr>
          </a:p>
        </p:txBody>
      </p:sp>
      <p:pic>
        <p:nvPicPr>
          <p:cNvPr id="268" name="Google Shape;268;p35"/>
          <p:cNvPicPr preferRelativeResize="0"/>
          <p:nvPr/>
        </p:nvPicPr>
        <p:blipFill rotWithShape="1">
          <a:blip r:embed="rId4">
            <a:alphaModFix/>
          </a:blip>
          <a:srcRect b="447" l="0" r="0" t="0"/>
          <a:stretch/>
        </p:blipFill>
        <p:spPr>
          <a:xfrm>
            <a:off x="0" y="1712600"/>
            <a:ext cx="6483150" cy="4840600"/>
          </a:xfrm>
          <a:prstGeom prst="rect">
            <a:avLst/>
          </a:prstGeom>
          <a:noFill/>
          <a:ln>
            <a:noFill/>
          </a:ln>
        </p:spPr>
      </p:pic>
      <p:pic>
        <p:nvPicPr>
          <p:cNvPr id="269" name="Google Shape;269;p35"/>
          <p:cNvPicPr preferRelativeResize="0"/>
          <p:nvPr/>
        </p:nvPicPr>
        <p:blipFill>
          <a:blip r:embed="rId5">
            <a:alphaModFix/>
          </a:blip>
          <a:stretch>
            <a:fillRect/>
          </a:stretch>
        </p:blipFill>
        <p:spPr>
          <a:xfrm>
            <a:off x="6403450" y="1690825"/>
            <a:ext cx="5788541" cy="4862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3" name="Shape 273"/>
        <p:cNvGrpSpPr/>
        <p:nvPr/>
      </p:nvGrpSpPr>
      <p:grpSpPr>
        <a:xfrm>
          <a:off x="0" y="0"/>
          <a:ext cx="0" cy="0"/>
          <a:chOff x="0" y="0"/>
          <a:chExt cx="0" cy="0"/>
        </a:xfrm>
      </p:grpSpPr>
      <p:sp>
        <p:nvSpPr>
          <p:cNvPr id="274" name="Google Shape;274;p36"/>
          <p:cNvSpPr/>
          <p:nvPr/>
        </p:nvSpPr>
        <p:spPr>
          <a:xfrm>
            <a:off x="0" y="0"/>
            <a:ext cx="12192000" cy="5570100"/>
          </a:xfrm>
          <a:prstGeom prst="rect">
            <a:avLst/>
          </a:prstGeom>
          <a:gradFill>
            <a:gsLst>
              <a:gs pos="0">
                <a:srgbClr val="3865B4"/>
              </a:gs>
              <a:gs pos="25000">
                <a:srgbClr val="3865B4"/>
              </a:gs>
              <a:gs pos="94000">
                <a:srgbClr val="3A3838"/>
              </a:gs>
              <a:gs pos="100000">
                <a:srgbClr val="3A3838"/>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75" name="Google Shape;275;p36"/>
          <p:cNvPicPr preferRelativeResize="0"/>
          <p:nvPr/>
        </p:nvPicPr>
        <p:blipFill rotWithShape="1">
          <a:blip r:embed="rId3">
            <a:alphaModFix/>
          </a:blip>
          <a:srcRect b="9817" l="0" r="0" t="45718"/>
          <a:stretch/>
        </p:blipFill>
        <p:spPr>
          <a:xfrm rot="-5400000">
            <a:off x="4230934" y="-1156213"/>
            <a:ext cx="6858000" cy="9064119"/>
          </a:xfrm>
          <a:custGeom>
            <a:rect b="b" l="l" r="r" t="t"/>
            <a:pathLst>
              <a:path extrusionOk="0" h="3049325" w="12192000">
                <a:moveTo>
                  <a:pt x="0" y="0"/>
                </a:moveTo>
                <a:lnTo>
                  <a:pt x="12192000" y="0"/>
                </a:lnTo>
                <a:lnTo>
                  <a:pt x="12192000" y="3049325"/>
                </a:lnTo>
                <a:lnTo>
                  <a:pt x="0" y="3049325"/>
                </a:lnTo>
                <a:close/>
              </a:path>
            </a:pathLst>
          </a:custGeom>
          <a:noFill/>
          <a:ln>
            <a:noFill/>
          </a:ln>
        </p:spPr>
      </p:pic>
      <p:sp>
        <p:nvSpPr>
          <p:cNvPr id="276" name="Google Shape;276;p36"/>
          <p:cNvSpPr txBox="1"/>
          <p:nvPr>
            <p:ph idx="1" type="body"/>
          </p:nvPr>
        </p:nvSpPr>
        <p:spPr>
          <a:xfrm>
            <a:off x="6038025" y="187450"/>
            <a:ext cx="6007500" cy="2888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6600"/>
              <a:buNone/>
            </a:pPr>
            <a:r>
              <a:rPr lang="en-US" sz="3000">
                <a:solidFill>
                  <a:srgbClr val="202124"/>
                </a:solidFill>
                <a:highlight>
                  <a:srgbClr val="FFFFFF"/>
                </a:highlight>
                <a:latin typeface="Roboto"/>
                <a:ea typeface="Roboto"/>
                <a:cs typeface="Roboto"/>
                <a:sym typeface="Roboto"/>
              </a:rPr>
              <a:t>(sometimes called “source </a:t>
            </a:r>
            <a:r>
              <a:rPr b="1" lang="en-US" sz="3000">
                <a:solidFill>
                  <a:srgbClr val="202124"/>
                </a:solidFill>
                <a:highlight>
                  <a:srgbClr val="FFFFFF"/>
                </a:highlight>
                <a:latin typeface="Roboto"/>
                <a:ea typeface="Roboto"/>
                <a:cs typeface="Roboto"/>
                <a:sym typeface="Roboto"/>
              </a:rPr>
              <a:t>footage</a:t>
            </a:r>
            <a:r>
              <a:rPr lang="en-US" sz="3000">
                <a:solidFill>
                  <a:srgbClr val="202124"/>
                </a:solidFill>
                <a:highlight>
                  <a:srgbClr val="FFFFFF"/>
                </a:highlight>
                <a:latin typeface="Roboto"/>
                <a:ea typeface="Roboto"/>
                <a:cs typeface="Roboto"/>
                <a:sym typeface="Roboto"/>
              </a:rPr>
              <a:t>”) is the crude, unprocessed camera footage that a videographer captures while shooting.</a:t>
            </a:r>
            <a:endParaRPr sz="3000">
              <a:solidFill>
                <a:srgbClr val="000000"/>
              </a:solidFill>
            </a:endParaRPr>
          </a:p>
        </p:txBody>
      </p:sp>
      <p:sp>
        <p:nvSpPr>
          <p:cNvPr id="277" name="Google Shape;277;p36"/>
          <p:cNvSpPr txBox="1"/>
          <p:nvPr/>
        </p:nvSpPr>
        <p:spPr>
          <a:xfrm>
            <a:off x="614700" y="173675"/>
            <a:ext cx="5940900" cy="2060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6600"/>
              <a:buFont typeface="Calibri"/>
              <a:buNone/>
            </a:pPr>
            <a:r>
              <a:rPr b="1" lang="en-US" sz="6600">
                <a:solidFill>
                  <a:srgbClr val="FFFFFF"/>
                </a:solidFill>
                <a:latin typeface="Calibri"/>
                <a:ea typeface="Calibri"/>
                <a:cs typeface="Calibri"/>
                <a:sym typeface="Calibri"/>
              </a:rPr>
              <a:t>Raw Footage</a:t>
            </a:r>
            <a:endParaRPr>
              <a:solidFill>
                <a:srgbClr val="FFFFFF"/>
              </a:solidFill>
            </a:endParaRPr>
          </a:p>
        </p:txBody>
      </p:sp>
      <p:pic>
        <p:nvPicPr>
          <p:cNvPr id="278" name="Google Shape;278;p36"/>
          <p:cNvPicPr preferRelativeResize="0"/>
          <p:nvPr/>
        </p:nvPicPr>
        <p:blipFill>
          <a:blip r:embed="rId4">
            <a:alphaModFix/>
          </a:blip>
          <a:stretch>
            <a:fillRect/>
          </a:stretch>
        </p:blipFill>
        <p:spPr>
          <a:xfrm>
            <a:off x="0" y="2461702"/>
            <a:ext cx="12192000" cy="4396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0" st="0"/>
                                            </p:txEl>
                                          </p:spTgt>
                                        </p:tgtEl>
                                        <p:attrNameLst>
                                          <p:attrName>style.visibility</p:attrName>
                                        </p:attrNameLst>
                                      </p:cBhvr>
                                      <p:to>
                                        <p:strVal val="visible"/>
                                      </p:to>
                                    </p:set>
                                    <p:animEffect filter="fade" transition="in">
                                      <p:cBhvr>
                                        <p:cTn dur="500"/>
                                        <p:tgtEl>
                                          <p:spTgt spid="27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7"/>
          <p:cNvSpPr/>
          <p:nvPr/>
        </p:nvSpPr>
        <p:spPr>
          <a:xfrm>
            <a:off x="0" y="0"/>
            <a:ext cx="12192000" cy="5570100"/>
          </a:xfrm>
          <a:prstGeom prst="rect">
            <a:avLst/>
          </a:prstGeom>
          <a:gradFill>
            <a:gsLst>
              <a:gs pos="0">
                <a:srgbClr val="3865B4"/>
              </a:gs>
              <a:gs pos="25000">
                <a:srgbClr val="3865B4"/>
              </a:gs>
              <a:gs pos="94000">
                <a:srgbClr val="3A3838"/>
              </a:gs>
              <a:gs pos="100000">
                <a:srgbClr val="3A3838"/>
              </a:gs>
            </a:gsLst>
            <a:lin ang="419989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85" name="Google Shape;285;p37"/>
          <p:cNvPicPr preferRelativeResize="0"/>
          <p:nvPr/>
        </p:nvPicPr>
        <p:blipFill rotWithShape="1">
          <a:blip r:embed="rId3">
            <a:alphaModFix/>
          </a:blip>
          <a:srcRect b="9817" l="0" r="0" t="45718"/>
          <a:stretch/>
        </p:blipFill>
        <p:spPr>
          <a:xfrm>
            <a:off x="0" y="653151"/>
            <a:ext cx="12192000" cy="6205376"/>
          </a:xfrm>
          <a:custGeom>
            <a:rect b="b" l="l" r="r" t="t"/>
            <a:pathLst>
              <a:path extrusionOk="0" h="3049325" w="12192000">
                <a:moveTo>
                  <a:pt x="0" y="0"/>
                </a:moveTo>
                <a:lnTo>
                  <a:pt x="12192000" y="0"/>
                </a:lnTo>
                <a:lnTo>
                  <a:pt x="12192000" y="3049325"/>
                </a:lnTo>
                <a:lnTo>
                  <a:pt x="0" y="3049325"/>
                </a:lnTo>
                <a:close/>
              </a:path>
            </a:pathLst>
          </a:custGeom>
          <a:noFill/>
          <a:ln>
            <a:noFill/>
          </a:ln>
        </p:spPr>
      </p:pic>
      <p:pic>
        <p:nvPicPr>
          <p:cNvPr id="286" name="Google Shape;286;p37"/>
          <p:cNvPicPr preferRelativeResize="0"/>
          <p:nvPr/>
        </p:nvPicPr>
        <p:blipFill>
          <a:blip r:embed="rId4">
            <a:alphaModFix/>
          </a:blip>
          <a:stretch>
            <a:fillRect/>
          </a:stretch>
        </p:blipFill>
        <p:spPr>
          <a:xfrm>
            <a:off x="152400" y="152400"/>
            <a:ext cx="11650134" cy="65532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p38"/>
          <p:cNvSpPr/>
          <p:nvPr/>
        </p:nvSpPr>
        <p:spPr>
          <a:xfrm>
            <a:off x="0" y="0"/>
            <a:ext cx="2013557" cy="6858000"/>
          </a:xfrm>
          <a:prstGeom prst="rect">
            <a:avLst/>
          </a:prstGeom>
          <a:solidFill>
            <a:srgbClr val="3C697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2" name="Google Shape;292;p38"/>
          <p:cNvSpPr/>
          <p:nvPr>
            <p:ph type="title"/>
          </p:nvPr>
        </p:nvSpPr>
        <p:spPr>
          <a:xfrm>
            <a:off x="298077" y="1487272"/>
            <a:ext cx="3139633" cy="3169788"/>
          </a:xfrm>
          <a:prstGeom prst="ellipse">
            <a:avLst/>
          </a:prstGeom>
          <a:solidFill>
            <a:srgbClr val="262626"/>
          </a:solidFill>
          <a:ln cap="flat" cmpd="thinThick" w="174625">
            <a:solidFill>
              <a:srgbClr val="262626"/>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3600"/>
              <a:buFont typeface="Calibri"/>
              <a:buNone/>
            </a:pPr>
            <a:r>
              <a:rPr lang="en-US" sz="3600">
                <a:solidFill>
                  <a:srgbClr val="FFFFFF"/>
                </a:solidFill>
              </a:rPr>
              <a:t>Color Correcting</a:t>
            </a:r>
            <a:endParaRPr/>
          </a:p>
        </p:txBody>
      </p:sp>
      <p:sp>
        <p:nvSpPr>
          <p:cNvPr id="293" name="Google Shape;293;p38"/>
          <p:cNvSpPr txBox="1"/>
          <p:nvPr>
            <p:ph idx="1" type="body"/>
          </p:nvPr>
        </p:nvSpPr>
        <p:spPr>
          <a:xfrm>
            <a:off x="2232837" y="4927403"/>
            <a:ext cx="9661085" cy="1292090"/>
          </a:xfrm>
          <a:prstGeom prst="rect">
            <a:avLst/>
          </a:prstGeom>
          <a:noFill/>
          <a:ln>
            <a:noFill/>
          </a:ln>
        </p:spPr>
        <p:txBody>
          <a:bodyPr anchorCtr="0" anchor="t" bIns="45700" lIns="91425" spcFirstLastPara="1" rIns="91425" wrap="square" tIns="45700">
            <a:noAutofit/>
          </a:bodyPr>
          <a:lstStyle/>
          <a:p>
            <a:pPr indent="-190500" lvl="0" marL="228600" rtl="0" algn="l">
              <a:lnSpc>
                <a:spcPct val="90000"/>
              </a:lnSpc>
              <a:spcBef>
                <a:spcPts val="0"/>
              </a:spcBef>
              <a:spcAft>
                <a:spcPts val="0"/>
              </a:spcAft>
              <a:buClr>
                <a:schemeClr val="dk1"/>
              </a:buClr>
              <a:buSzPts val="3000"/>
              <a:buChar char="•"/>
            </a:pPr>
            <a:r>
              <a:rPr b="1" lang="en-US" sz="3000">
                <a:solidFill>
                  <a:srgbClr val="202124"/>
                </a:solidFill>
                <a:highlight>
                  <a:srgbClr val="FFFFFF"/>
                </a:highlight>
              </a:rPr>
              <a:t>correcting</a:t>
            </a:r>
            <a:r>
              <a:rPr lang="en-US" sz="3000">
                <a:solidFill>
                  <a:srgbClr val="202124"/>
                </a:solidFill>
                <a:highlight>
                  <a:srgbClr val="FFFFFF"/>
                </a:highlight>
              </a:rPr>
              <a:t> problems of the underlying image by balancing out the </a:t>
            </a:r>
            <a:r>
              <a:rPr b="1" lang="en-US" sz="3000">
                <a:solidFill>
                  <a:srgbClr val="202124"/>
                </a:solidFill>
                <a:highlight>
                  <a:srgbClr val="FFFFFF"/>
                </a:highlight>
              </a:rPr>
              <a:t>colors</a:t>
            </a:r>
            <a:r>
              <a:rPr lang="en-US" sz="3000">
                <a:solidFill>
                  <a:srgbClr val="202124"/>
                </a:solidFill>
                <a:highlight>
                  <a:srgbClr val="FFFFFF"/>
                </a:highlight>
              </a:rPr>
              <a:t>, making the whites appear white, the blacks appear black, and making sure that everything is even.</a:t>
            </a:r>
            <a:endParaRPr sz="3000"/>
          </a:p>
        </p:txBody>
      </p:sp>
      <p:pic>
        <p:nvPicPr>
          <p:cNvPr id="294" name="Google Shape;294;p38"/>
          <p:cNvPicPr preferRelativeResize="0"/>
          <p:nvPr/>
        </p:nvPicPr>
        <p:blipFill>
          <a:blip r:embed="rId3">
            <a:alphaModFix/>
          </a:blip>
          <a:stretch>
            <a:fillRect/>
          </a:stretch>
        </p:blipFill>
        <p:spPr>
          <a:xfrm>
            <a:off x="3632868" y="612450"/>
            <a:ext cx="8400125" cy="34289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99" name="Shape 299"/>
        <p:cNvGrpSpPr/>
        <p:nvPr/>
      </p:nvGrpSpPr>
      <p:grpSpPr>
        <a:xfrm>
          <a:off x="0" y="0"/>
          <a:ext cx="0" cy="0"/>
          <a:chOff x="0" y="0"/>
          <a:chExt cx="0" cy="0"/>
        </a:xfrm>
      </p:grpSpPr>
      <p:sp>
        <p:nvSpPr>
          <p:cNvPr id="300" name="Google Shape;300;p39"/>
          <p:cNvSpPr/>
          <p:nvPr/>
        </p:nvSpPr>
        <p:spPr>
          <a:xfrm>
            <a:off x="0" y="0"/>
            <a:ext cx="2013600" cy="6858000"/>
          </a:xfrm>
          <a:prstGeom prst="rect">
            <a:avLst/>
          </a:prstGeom>
          <a:solidFill>
            <a:srgbClr val="3C697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1" name="Google Shape;301;p39"/>
          <p:cNvSpPr txBox="1"/>
          <p:nvPr>
            <p:ph type="title"/>
          </p:nvPr>
        </p:nvSpPr>
        <p:spPr>
          <a:xfrm>
            <a:off x="2013600" y="122925"/>
            <a:ext cx="106248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200">
                <a:solidFill>
                  <a:srgbClr val="000000"/>
                </a:solidFill>
              </a:rPr>
              <a:t>Think back to when we took a look at lighting	</a:t>
            </a:r>
            <a:endParaRPr sz="4200">
              <a:solidFill>
                <a:srgbClr val="000000"/>
              </a:solidFill>
            </a:endParaRPr>
          </a:p>
        </p:txBody>
      </p:sp>
      <p:sp>
        <p:nvSpPr>
          <p:cNvPr id="302" name="Google Shape;302;p39"/>
          <p:cNvSpPr txBox="1"/>
          <p:nvPr>
            <p:ph idx="1" type="body"/>
          </p:nvPr>
        </p:nvSpPr>
        <p:spPr>
          <a:xfrm>
            <a:off x="2626175" y="1368425"/>
            <a:ext cx="9489600" cy="1992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000000"/>
                </a:solidFill>
              </a:rPr>
              <a:t>Natural light and overhead lighting can cause your camera to cast different types of color over your footage. </a:t>
            </a:r>
            <a:endParaRPr sz="4000">
              <a:solidFill>
                <a:srgbClr val="000000"/>
              </a:solidFill>
            </a:endParaRPr>
          </a:p>
        </p:txBody>
      </p:sp>
      <p:pic>
        <p:nvPicPr>
          <p:cNvPr id="303" name="Google Shape;303;p39"/>
          <p:cNvPicPr preferRelativeResize="0"/>
          <p:nvPr/>
        </p:nvPicPr>
        <p:blipFill>
          <a:blip r:embed="rId3">
            <a:alphaModFix/>
          </a:blip>
          <a:stretch>
            <a:fillRect/>
          </a:stretch>
        </p:blipFill>
        <p:spPr>
          <a:xfrm>
            <a:off x="8144262" y="3940700"/>
            <a:ext cx="3887088" cy="2586675"/>
          </a:xfrm>
          <a:prstGeom prst="rect">
            <a:avLst/>
          </a:prstGeom>
          <a:noFill/>
          <a:ln>
            <a:noFill/>
          </a:ln>
        </p:spPr>
      </p:pic>
      <p:pic>
        <p:nvPicPr>
          <p:cNvPr id="304" name="Google Shape;304;p39"/>
          <p:cNvPicPr preferRelativeResize="0"/>
          <p:nvPr/>
        </p:nvPicPr>
        <p:blipFill rotWithShape="1">
          <a:blip r:embed="rId4">
            <a:alphaModFix/>
          </a:blip>
          <a:srcRect b="1353" l="12162" r="12388" t="1962"/>
          <a:stretch/>
        </p:blipFill>
        <p:spPr>
          <a:xfrm>
            <a:off x="4166714" y="3940712"/>
            <a:ext cx="3858576" cy="2586665"/>
          </a:xfrm>
          <a:prstGeom prst="rect">
            <a:avLst/>
          </a:prstGeom>
          <a:noFill/>
          <a:ln>
            <a:noFill/>
          </a:ln>
        </p:spPr>
      </p:pic>
      <p:pic>
        <p:nvPicPr>
          <p:cNvPr id="305" name="Google Shape;305;p39"/>
          <p:cNvPicPr preferRelativeResize="0"/>
          <p:nvPr/>
        </p:nvPicPr>
        <p:blipFill>
          <a:blip r:embed="rId5">
            <a:alphaModFix/>
          </a:blip>
          <a:stretch>
            <a:fillRect/>
          </a:stretch>
        </p:blipFill>
        <p:spPr>
          <a:xfrm>
            <a:off x="189199" y="3948175"/>
            <a:ext cx="3858575" cy="25717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40"/>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313" name="Google Shape;313;p4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14" name="Google Shape;314;p40"/>
          <p:cNvSpPr txBox="1"/>
          <p:nvPr/>
        </p:nvSpPr>
        <p:spPr>
          <a:xfrm>
            <a:off x="775600" y="223150"/>
            <a:ext cx="11280300" cy="9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FFFFFF"/>
                </a:solidFill>
                <a:latin typeface="Calibri"/>
                <a:ea typeface="Calibri"/>
                <a:cs typeface="Calibri"/>
                <a:sym typeface="Calibri"/>
              </a:rPr>
              <a:t>Take a look at this image, there is a blue color to this image. The paper in this shot, next to the figure, should be more white than it is. </a:t>
            </a:r>
            <a:endParaRPr sz="3000">
              <a:solidFill>
                <a:srgbClr val="FFFFFF"/>
              </a:solidFill>
              <a:latin typeface="Calibri"/>
              <a:ea typeface="Calibri"/>
              <a:cs typeface="Calibri"/>
              <a:sym typeface="Calibri"/>
            </a:endParaRPr>
          </a:p>
        </p:txBody>
      </p:sp>
      <p:sp>
        <p:nvSpPr>
          <p:cNvPr id="315" name="Google Shape;315;p40"/>
          <p:cNvSpPr txBox="1"/>
          <p:nvPr/>
        </p:nvSpPr>
        <p:spPr>
          <a:xfrm>
            <a:off x="5279575" y="1292675"/>
            <a:ext cx="6381900" cy="13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FFFFFF"/>
                </a:solidFill>
                <a:latin typeface="Calibri"/>
                <a:ea typeface="Calibri"/>
                <a:cs typeface="Calibri"/>
                <a:sym typeface="Calibri"/>
              </a:rPr>
              <a:t>Typically, we want to avoid having these issues when we start filming, but we can fix these issues in post. </a:t>
            </a:r>
            <a:endParaRPr sz="3000">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p41"/>
          <p:cNvSpPr/>
          <p:nvPr/>
        </p:nvSpPr>
        <p:spPr>
          <a:xfrm>
            <a:off x="0" y="0"/>
            <a:ext cx="2013600" cy="6858000"/>
          </a:xfrm>
          <a:prstGeom prst="rect">
            <a:avLst/>
          </a:prstGeom>
          <a:solidFill>
            <a:srgbClr val="3C697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1" name="Google Shape;321;p41"/>
          <p:cNvSpPr/>
          <p:nvPr>
            <p:ph type="title"/>
          </p:nvPr>
        </p:nvSpPr>
        <p:spPr>
          <a:xfrm>
            <a:off x="298077" y="1487272"/>
            <a:ext cx="3139500" cy="3169800"/>
          </a:xfrm>
          <a:prstGeom prst="ellipse">
            <a:avLst/>
          </a:prstGeom>
          <a:solidFill>
            <a:srgbClr val="262626"/>
          </a:solidFill>
          <a:ln cap="flat" cmpd="thinThick" w="174625">
            <a:solidFill>
              <a:srgbClr val="262626"/>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3600"/>
              <a:buFont typeface="Calibri"/>
              <a:buNone/>
            </a:pPr>
            <a:r>
              <a:rPr lang="en-US" sz="3600">
                <a:solidFill>
                  <a:srgbClr val="FFFFFF"/>
                </a:solidFill>
              </a:rPr>
              <a:t>White Balance</a:t>
            </a:r>
            <a:endParaRPr/>
          </a:p>
        </p:txBody>
      </p:sp>
      <p:pic>
        <p:nvPicPr>
          <p:cNvPr id="322" name="Google Shape;322;p41"/>
          <p:cNvPicPr preferRelativeResize="0"/>
          <p:nvPr/>
        </p:nvPicPr>
        <p:blipFill rotWithShape="1">
          <a:blip r:embed="rId3">
            <a:alphaModFix/>
          </a:blip>
          <a:srcRect b="0" l="0" r="0" t="0"/>
          <a:stretch/>
        </p:blipFill>
        <p:spPr>
          <a:xfrm>
            <a:off x="3676913" y="425301"/>
            <a:ext cx="8217012" cy="4231759"/>
          </a:xfrm>
          <a:prstGeom prst="rect">
            <a:avLst/>
          </a:prstGeom>
          <a:noFill/>
          <a:ln>
            <a:noFill/>
          </a:ln>
        </p:spPr>
      </p:pic>
      <p:sp>
        <p:nvSpPr>
          <p:cNvPr id="323" name="Google Shape;323;p41"/>
          <p:cNvSpPr txBox="1"/>
          <p:nvPr>
            <p:ph idx="1" type="body"/>
          </p:nvPr>
        </p:nvSpPr>
        <p:spPr>
          <a:xfrm>
            <a:off x="2232837" y="4927403"/>
            <a:ext cx="9661200" cy="12921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600"/>
              <a:buChar char="•"/>
            </a:pPr>
            <a:r>
              <a:rPr lang="en-US" sz="3600"/>
              <a:t>the process correcting your footage, so that objects which appear white in person are rendered white in your video.</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7" name="Shape 327"/>
        <p:cNvGrpSpPr/>
        <p:nvPr/>
      </p:nvGrpSpPr>
      <p:grpSpPr>
        <a:xfrm>
          <a:off x="0" y="0"/>
          <a:ext cx="0" cy="0"/>
          <a:chOff x="0" y="0"/>
          <a:chExt cx="0" cy="0"/>
        </a:xfrm>
      </p:grpSpPr>
      <p:pic>
        <p:nvPicPr>
          <p:cNvPr id="328" name="Google Shape;328;p42"/>
          <p:cNvPicPr preferRelativeResize="0"/>
          <p:nvPr>
            <p:ph idx="1" type="body"/>
          </p:nvPr>
        </p:nvPicPr>
        <p:blipFill rotWithShape="1">
          <a:blip r:embed="rId3">
            <a:alphaModFix/>
          </a:blip>
          <a:srcRect b="0" l="0" r="0" t="0"/>
          <a:stretch/>
        </p:blipFill>
        <p:spPr>
          <a:xfrm>
            <a:off x="-19266" y="2911549"/>
            <a:ext cx="12266400" cy="3636300"/>
          </a:xfrm>
          <a:prstGeom prst="rect">
            <a:avLst/>
          </a:prstGeom>
          <a:noFill/>
          <a:ln>
            <a:noFill/>
          </a:ln>
        </p:spPr>
      </p:pic>
      <p:sp>
        <p:nvSpPr>
          <p:cNvPr id="329" name="Google Shape;329;p42"/>
          <p:cNvSpPr txBox="1"/>
          <p:nvPr/>
        </p:nvSpPr>
        <p:spPr>
          <a:xfrm>
            <a:off x="639525" y="204100"/>
            <a:ext cx="10627200" cy="95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solidFill>
                  <a:srgbClr val="FFFFFF"/>
                </a:solidFill>
                <a:latin typeface="Calibri"/>
                <a:ea typeface="Calibri"/>
                <a:cs typeface="Calibri"/>
                <a:sym typeface="Calibri"/>
              </a:rPr>
              <a:t>The easiest way to color correct is to use the White Balance </a:t>
            </a:r>
            <a:r>
              <a:rPr lang="en-US" sz="3000">
                <a:solidFill>
                  <a:srgbClr val="FFFFFF"/>
                </a:solidFill>
                <a:latin typeface="Calibri"/>
                <a:ea typeface="Calibri"/>
                <a:cs typeface="Calibri"/>
                <a:sym typeface="Calibri"/>
              </a:rPr>
              <a:t>eyedropper</a:t>
            </a:r>
            <a:r>
              <a:rPr lang="en-US" sz="3000">
                <a:solidFill>
                  <a:srgbClr val="FFFFFF"/>
                </a:solidFill>
                <a:latin typeface="Calibri"/>
                <a:ea typeface="Calibri"/>
                <a:cs typeface="Calibri"/>
                <a:sym typeface="Calibri"/>
              </a:rPr>
              <a:t> tool.</a:t>
            </a:r>
            <a:endParaRPr sz="3000">
              <a:solidFill>
                <a:srgbClr val="FFFFFF"/>
              </a:solidFill>
              <a:latin typeface="Calibri"/>
              <a:ea typeface="Calibri"/>
              <a:cs typeface="Calibri"/>
              <a:sym typeface="Calibri"/>
            </a:endParaRPr>
          </a:p>
          <a:p>
            <a:pPr indent="0" lvl="0" marL="0" rtl="0" algn="l">
              <a:spcBef>
                <a:spcPts val="0"/>
              </a:spcBef>
              <a:spcAft>
                <a:spcPts val="0"/>
              </a:spcAft>
              <a:buNone/>
            </a:pPr>
            <a:r>
              <a:rPr lang="en-US" sz="3000">
                <a:solidFill>
                  <a:srgbClr val="FFFFFF"/>
                </a:solidFill>
                <a:latin typeface="Calibri"/>
                <a:ea typeface="Calibri"/>
                <a:cs typeface="Calibri"/>
                <a:sym typeface="Calibri"/>
              </a:rPr>
              <a:t> You will want to click on the eye dropper and then select an area in your footage that you think is white or the closest to white. This automatically changes your image. </a:t>
            </a:r>
            <a:endParaRPr sz="3000">
              <a:solidFill>
                <a:srgbClr val="FFFFFF"/>
              </a:solidFill>
              <a:latin typeface="Calibri"/>
              <a:ea typeface="Calibri"/>
              <a:cs typeface="Calibri"/>
              <a:sym typeface="Calibri"/>
            </a:endParaRPr>
          </a:p>
        </p:txBody>
      </p:sp>
      <p:sp>
        <p:nvSpPr>
          <p:cNvPr id="330" name="Google Shape;330;p42"/>
          <p:cNvSpPr/>
          <p:nvPr/>
        </p:nvSpPr>
        <p:spPr>
          <a:xfrm rot="2238769">
            <a:off x="2299619" y="3333656"/>
            <a:ext cx="1102173" cy="1360722"/>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4" name="Shape 334"/>
        <p:cNvGrpSpPr/>
        <p:nvPr/>
      </p:nvGrpSpPr>
      <p:grpSpPr>
        <a:xfrm>
          <a:off x="0" y="0"/>
          <a:ext cx="0" cy="0"/>
          <a:chOff x="0" y="0"/>
          <a:chExt cx="0" cy="0"/>
        </a:xfrm>
      </p:grpSpPr>
      <p:pic>
        <p:nvPicPr>
          <p:cNvPr id="335" name="Google Shape;335;p43"/>
          <p:cNvPicPr preferRelativeResize="0"/>
          <p:nvPr>
            <p:ph idx="1" type="body"/>
          </p:nvPr>
        </p:nvPicPr>
        <p:blipFill rotWithShape="1">
          <a:blip r:embed="rId3">
            <a:alphaModFix/>
          </a:blip>
          <a:srcRect b="0" l="0" r="0" t="0"/>
          <a:stretch/>
        </p:blipFill>
        <p:spPr>
          <a:xfrm>
            <a:off x="0" y="1280160"/>
            <a:ext cx="12192002" cy="42976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 name="Shape 113"/>
        <p:cNvGrpSpPr/>
        <p:nvPr/>
      </p:nvGrpSpPr>
      <p:grpSpPr>
        <a:xfrm>
          <a:off x="0" y="0"/>
          <a:ext cx="0" cy="0"/>
          <a:chOff x="0" y="0"/>
          <a:chExt cx="0" cy="0"/>
        </a:xfrm>
      </p:grpSpPr>
      <p:sp>
        <p:nvSpPr>
          <p:cNvPr id="114" name="Google Shape;114;p17"/>
          <p:cNvSpPr txBox="1"/>
          <p:nvPr/>
        </p:nvSpPr>
        <p:spPr>
          <a:xfrm>
            <a:off x="408225" y="258525"/>
            <a:ext cx="2394900" cy="29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latin typeface="Calibri"/>
                <a:ea typeface="Calibri"/>
                <a:cs typeface="Calibri"/>
                <a:sym typeface="Calibri"/>
              </a:rPr>
              <a:t>If you remember any art class you have taken, then combining three primary colors, create additional second colors. </a:t>
            </a:r>
            <a:endParaRPr sz="2500">
              <a:latin typeface="Calibri"/>
              <a:ea typeface="Calibri"/>
              <a:cs typeface="Calibri"/>
              <a:sym typeface="Calibri"/>
            </a:endParaRPr>
          </a:p>
          <a:p>
            <a:pPr indent="0" lvl="0" marL="0" rtl="0" algn="l">
              <a:spcBef>
                <a:spcPts val="0"/>
              </a:spcBef>
              <a:spcAft>
                <a:spcPts val="0"/>
              </a:spcAft>
              <a:buNone/>
            </a:pPr>
            <a:r>
              <a:t/>
            </a:r>
            <a:endParaRPr sz="2500">
              <a:latin typeface="Calibri"/>
              <a:ea typeface="Calibri"/>
              <a:cs typeface="Calibri"/>
              <a:sym typeface="Calibri"/>
            </a:endParaRPr>
          </a:p>
          <a:p>
            <a:pPr indent="0" lvl="0" marL="0" rtl="0" algn="l">
              <a:spcBef>
                <a:spcPts val="0"/>
              </a:spcBef>
              <a:spcAft>
                <a:spcPts val="0"/>
              </a:spcAft>
              <a:buNone/>
            </a:pPr>
            <a:r>
              <a:t/>
            </a:r>
            <a:endParaRPr sz="2500">
              <a:latin typeface="Calibri"/>
              <a:ea typeface="Calibri"/>
              <a:cs typeface="Calibri"/>
              <a:sym typeface="Calibri"/>
            </a:endParaRPr>
          </a:p>
        </p:txBody>
      </p:sp>
      <p:sp>
        <p:nvSpPr>
          <p:cNvPr id="115" name="Google Shape;115;p17"/>
          <p:cNvSpPr txBox="1"/>
          <p:nvPr/>
        </p:nvSpPr>
        <p:spPr>
          <a:xfrm>
            <a:off x="8765725" y="2585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solidFill>
                  <a:schemeClr val="dk1"/>
                </a:solidFill>
                <a:latin typeface="Calibri"/>
                <a:ea typeface="Calibri"/>
                <a:cs typeface="Calibri"/>
                <a:sym typeface="Calibri"/>
              </a:rPr>
              <a:t>Our computer screen and cameras read everything as RGB colors, with Green replacing yellow as a primary color.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44"/>
          <p:cNvPicPr preferRelativeResize="0"/>
          <p:nvPr/>
        </p:nvPicPr>
        <p:blipFill>
          <a:blip r:embed="rId3">
            <a:alphaModFix/>
          </a:blip>
          <a:stretch>
            <a:fillRect/>
          </a:stretch>
        </p:blipFill>
        <p:spPr>
          <a:xfrm>
            <a:off x="0" y="0"/>
            <a:ext cx="12192002" cy="6858000"/>
          </a:xfrm>
          <a:prstGeom prst="rect">
            <a:avLst/>
          </a:prstGeom>
          <a:noFill/>
          <a:ln>
            <a:noFill/>
          </a:ln>
        </p:spPr>
      </p:pic>
      <p:sp>
        <p:nvSpPr>
          <p:cNvPr id="342" name="Google Shape;342;p44"/>
          <p:cNvSpPr txBox="1"/>
          <p:nvPr>
            <p:ph type="title"/>
          </p:nvPr>
        </p:nvSpPr>
        <p:spPr>
          <a:xfrm>
            <a:off x="938900" y="310700"/>
            <a:ext cx="110682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000000"/>
                </a:solidFill>
                <a:highlight>
                  <a:srgbClr val="FFFFFF"/>
                </a:highlight>
              </a:rPr>
              <a:t>Almost all </a:t>
            </a:r>
            <a:r>
              <a:rPr lang="en-US">
                <a:solidFill>
                  <a:srgbClr val="000000"/>
                </a:solidFill>
                <a:highlight>
                  <a:srgbClr val="FFFFFF"/>
                </a:highlight>
              </a:rPr>
              <a:t>editing softwares have the capabilities for color grading &amp; color correcting</a:t>
            </a:r>
            <a:endParaRPr>
              <a:solidFill>
                <a:srgbClr val="000000"/>
              </a:solidFill>
              <a:highlight>
                <a:srgbClr val="FFFFFF"/>
              </a:highlight>
            </a:endParaRPr>
          </a:p>
        </p:txBody>
      </p:sp>
      <p:sp>
        <p:nvSpPr>
          <p:cNvPr id="343" name="Google Shape;343;p44"/>
          <p:cNvSpPr txBox="1"/>
          <p:nvPr/>
        </p:nvSpPr>
        <p:spPr>
          <a:xfrm>
            <a:off x="312975" y="6395350"/>
            <a:ext cx="5660400" cy="3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highlight>
                  <a:srgbClr val="FFFFFF"/>
                </a:highlight>
                <a:latin typeface="Calibri"/>
                <a:ea typeface="Calibri"/>
                <a:cs typeface="Calibri"/>
                <a:sym typeface="Calibri"/>
              </a:rPr>
              <a:t>This is what a colorist’s studio looks like. Mine was similar in Los Angeles. </a:t>
            </a:r>
            <a:endParaRPr>
              <a:highlight>
                <a:srgbClr val="FFFFFF"/>
              </a:highlight>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348" name="Shape 348"/>
        <p:cNvGrpSpPr/>
        <p:nvPr/>
      </p:nvGrpSpPr>
      <p:grpSpPr>
        <a:xfrm>
          <a:off x="0" y="0"/>
          <a:ext cx="0" cy="0"/>
          <a:chOff x="0" y="0"/>
          <a:chExt cx="0" cy="0"/>
        </a:xfrm>
      </p:grpSpPr>
      <p:pic>
        <p:nvPicPr>
          <p:cNvPr id="349" name="Google Shape;349;p4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50" name="Google Shape;350;p45"/>
          <p:cNvSpPr txBox="1"/>
          <p:nvPr>
            <p:ph type="title"/>
          </p:nvPr>
        </p:nvSpPr>
        <p:spPr>
          <a:xfrm>
            <a:off x="3208575" y="1355725"/>
            <a:ext cx="5739600" cy="3670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Moving into Premiere Pro and the Color Workspace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Color Workspace</a:t>
            </a:r>
            <a:endParaRPr/>
          </a:p>
        </p:txBody>
      </p:sp>
      <p:sp>
        <p:nvSpPr>
          <p:cNvPr id="357" name="Google Shape;357;p46"/>
          <p:cNvSpPr txBox="1"/>
          <p:nvPr>
            <p:ph idx="1" type="body"/>
          </p:nvPr>
        </p:nvSpPr>
        <p:spPr>
          <a:xfrm>
            <a:off x="407200" y="1425175"/>
            <a:ext cx="4425600" cy="47517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3000"/>
              <a:t>Inside Premiere Pro, using the Lumetri Color workspace, you have many tools to help color grade and color correct. </a:t>
            </a:r>
            <a:endParaRPr sz="3000"/>
          </a:p>
          <a:p>
            <a:pPr indent="0" lvl="0" marL="0" rtl="0" algn="l">
              <a:lnSpc>
                <a:spcPct val="100000"/>
              </a:lnSpc>
              <a:spcBef>
                <a:spcPts val="0"/>
              </a:spcBef>
              <a:spcAft>
                <a:spcPts val="0"/>
              </a:spcAft>
              <a:buNone/>
            </a:pPr>
            <a:r>
              <a:t/>
            </a:r>
            <a:endParaRPr sz="3000"/>
          </a:p>
          <a:p>
            <a:pPr indent="0" lvl="0" marL="0" rtl="0" algn="l">
              <a:lnSpc>
                <a:spcPct val="100000"/>
              </a:lnSpc>
              <a:spcBef>
                <a:spcPts val="0"/>
              </a:spcBef>
              <a:spcAft>
                <a:spcPts val="0"/>
              </a:spcAft>
              <a:buNone/>
            </a:pPr>
            <a:r>
              <a:rPr lang="en-US" sz="3000"/>
              <a:t>Each menu has multiple options to choose from.</a:t>
            </a:r>
            <a:endParaRPr sz="3000"/>
          </a:p>
          <a:p>
            <a:pPr indent="0" lvl="0" marL="0" rtl="0" algn="l">
              <a:lnSpc>
                <a:spcPct val="100000"/>
              </a:lnSpc>
              <a:spcBef>
                <a:spcPts val="0"/>
              </a:spcBef>
              <a:spcAft>
                <a:spcPts val="0"/>
              </a:spcAft>
              <a:buClr>
                <a:schemeClr val="dk1"/>
              </a:buClr>
              <a:buSzPts val="1100"/>
              <a:buFont typeface="Arial"/>
              <a:buNone/>
            </a:pPr>
            <a:r>
              <a:rPr lang="en-US" sz="3000"/>
              <a:t>These panels allow you to manipulate multiple parts of your image. </a:t>
            </a:r>
            <a:endParaRPr sz="3000"/>
          </a:p>
        </p:txBody>
      </p:sp>
      <p:pic>
        <p:nvPicPr>
          <p:cNvPr id="358" name="Google Shape;358;p46"/>
          <p:cNvPicPr preferRelativeResize="0"/>
          <p:nvPr/>
        </p:nvPicPr>
        <p:blipFill>
          <a:blip r:embed="rId3">
            <a:alphaModFix/>
          </a:blip>
          <a:stretch>
            <a:fillRect/>
          </a:stretch>
        </p:blipFill>
        <p:spPr>
          <a:xfrm>
            <a:off x="5220850" y="932400"/>
            <a:ext cx="6641350" cy="5711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47"/>
          <p:cNvPicPr preferRelativeResize="0"/>
          <p:nvPr/>
        </p:nvPicPr>
        <p:blipFill rotWithShape="1">
          <a:blip r:embed="rId3">
            <a:alphaModFix/>
          </a:blip>
          <a:srcRect b="27231" l="78154" r="1119" t="7808"/>
          <a:stretch/>
        </p:blipFill>
        <p:spPr>
          <a:xfrm>
            <a:off x="0" y="960625"/>
            <a:ext cx="3089097" cy="5856325"/>
          </a:xfrm>
          <a:prstGeom prst="rect">
            <a:avLst/>
          </a:prstGeom>
          <a:noFill/>
          <a:ln>
            <a:noFill/>
          </a:ln>
        </p:spPr>
      </p:pic>
      <p:pic>
        <p:nvPicPr>
          <p:cNvPr id="365" name="Google Shape;365;p47"/>
          <p:cNvPicPr preferRelativeResize="0"/>
          <p:nvPr/>
        </p:nvPicPr>
        <p:blipFill rotWithShape="1">
          <a:blip r:embed="rId4">
            <a:alphaModFix/>
          </a:blip>
          <a:srcRect b="0" l="69973" r="2280" t="773"/>
          <a:stretch/>
        </p:blipFill>
        <p:spPr>
          <a:xfrm>
            <a:off x="3290299" y="960625"/>
            <a:ext cx="2576048" cy="5856320"/>
          </a:xfrm>
          <a:prstGeom prst="rect">
            <a:avLst/>
          </a:prstGeom>
          <a:noFill/>
          <a:ln>
            <a:noFill/>
          </a:ln>
        </p:spPr>
      </p:pic>
      <p:pic>
        <p:nvPicPr>
          <p:cNvPr id="366" name="Google Shape;366;p47"/>
          <p:cNvPicPr preferRelativeResize="0"/>
          <p:nvPr/>
        </p:nvPicPr>
        <p:blipFill rotWithShape="1">
          <a:blip r:embed="rId5">
            <a:alphaModFix/>
          </a:blip>
          <a:srcRect b="1419" l="68879" r="1877" t="1322"/>
          <a:stretch/>
        </p:blipFill>
        <p:spPr>
          <a:xfrm>
            <a:off x="6099413" y="960625"/>
            <a:ext cx="2975679" cy="5856323"/>
          </a:xfrm>
          <a:prstGeom prst="rect">
            <a:avLst/>
          </a:prstGeom>
          <a:noFill/>
          <a:ln>
            <a:noFill/>
          </a:ln>
        </p:spPr>
      </p:pic>
      <p:pic>
        <p:nvPicPr>
          <p:cNvPr id="367" name="Google Shape;367;p47"/>
          <p:cNvPicPr preferRelativeResize="0"/>
          <p:nvPr/>
        </p:nvPicPr>
        <p:blipFill rotWithShape="1">
          <a:blip r:embed="rId6">
            <a:alphaModFix/>
          </a:blip>
          <a:srcRect b="0" l="68943" r="1652" t="1185"/>
          <a:stretch/>
        </p:blipFill>
        <p:spPr>
          <a:xfrm>
            <a:off x="9308151" y="960625"/>
            <a:ext cx="2883847" cy="5856320"/>
          </a:xfrm>
          <a:prstGeom prst="rect">
            <a:avLst/>
          </a:prstGeom>
          <a:noFill/>
          <a:ln>
            <a:noFill/>
          </a:ln>
        </p:spPr>
      </p:pic>
      <p:sp>
        <p:nvSpPr>
          <p:cNvPr id="368" name="Google Shape;368;p47"/>
          <p:cNvSpPr txBox="1"/>
          <p:nvPr/>
        </p:nvSpPr>
        <p:spPr>
          <a:xfrm>
            <a:off x="311750" y="160225"/>
            <a:ext cx="11451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000">
                <a:latin typeface="Calibri"/>
                <a:ea typeface="Calibri"/>
                <a:cs typeface="Calibri"/>
                <a:sym typeface="Calibri"/>
              </a:rPr>
              <a:t>The 4 menus we will use</a:t>
            </a:r>
            <a:endParaRPr sz="40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2" name="Shape 372"/>
        <p:cNvGrpSpPr/>
        <p:nvPr/>
      </p:nvGrpSpPr>
      <p:grpSpPr>
        <a:xfrm>
          <a:off x="0" y="0"/>
          <a:ext cx="0" cy="0"/>
          <a:chOff x="0" y="0"/>
          <a:chExt cx="0" cy="0"/>
        </a:xfrm>
      </p:grpSpPr>
      <p:pic>
        <p:nvPicPr>
          <p:cNvPr id="373" name="Google Shape;373;p48"/>
          <p:cNvPicPr preferRelativeResize="0"/>
          <p:nvPr>
            <p:ph idx="1" type="body"/>
          </p:nvPr>
        </p:nvPicPr>
        <p:blipFill rotWithShape="1">
          <a:blip r:embed="rId3">
            <a:alphaModFix/>
          </a:blip>
          <a:srcRect b="0" l="0" r="0" t="0"/>
          <a:stretch/>
        </p:blipFill>
        <p:spPr>
          <a:xfrm>
            <a:off x="5935980" y="-46572"/>
            <a:ext cx="6255900" cy="6951000"/>
          </a:xfrm>
          <a:prstGeom prst="rect">
            <a:avLst/>
          </a:prstGeom>
          <a:noFill/>
          <a:ln>
            <a:noFill/>
          </a:ln>
        </p:spPr>
      </p:pic>
      <p:sp>
        <p:nvSpPr>
          <p:cNvPr id="374" name="Google Shape;374;p48"/>
          <p:cNvSpPr txBox="1"/>
          <p:nvPr/>
        </p:nvSpPr>
        <p:spPr>
          <a:xfrm>
            <a:off x="231325" y="117025"/>
            <a:ext cx="5524500" cy="30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0">
              <a:latin typeface="Calibri"/>
              <a:ea typeface="Calibri"/>
              <a:cs typeface="Calibri"/>
              <a:sym typeface="Calibri"/>
            </a:endParaRPr>
          </a:p>
          <a:p>
            <a:pPr indent="0" lvl="0" marL="0" rtl="0" algn="l">
              <a:spcBef>
                <a:spcPts val="0"/>
              </a:spcBef>
              <a:spcAft>
                <a:spcPts val="0"/>
              </a:spcAft>
              <a:buNone/>
            </a:pPr>
            <a:r>
              <a:t/>
            </a:r>
            <a:endParaRPr sz="3000">
              <a:latin typeface="Calibri"/>
              <a:ea typeface="Calibri"/>
              <a:cs typeface="Calibri"/>
              <a:sym typeface="Calibri"/>
            </a:endParaRPr>
          </a:p>
          <a:p>
            <a:pPr indent="0" lvl="0" marL="0" rtl="0" algn="l">
              <a:spcBef>
                <a:spcPts val="0"/>
              </a:spcBef>
              <a:spcAft>
                <a:spcPts val="0"/>
              </a:spcAft>
              <a:buNone/>
            </a:pPr>
            <a:r>
              <a:rPr lang="en-US" sz="3000">
                <a:latin typeface="Calibri"/>
                <a:ea typeface="Calibri"/>
                <a:cs typeface="Calibri"/>
                <a:sym typeface="Calibri"/>
              </a:rPr>
              <a:t>With the coloring software, it breaks up your images into Shadows (your dark areas), Midtones (this is your middle color areas) and Highlights (which is the brightest areas in your image)</a:t>
            </a:r>
            <a:endParaRPr sz="3000">
              <a:latin typeface="Calibri"/>
              <a:ea typeface="Calibri"/>
              <a:cs typeface="Calibri"/>
              <a:sym typeface="Calibri"/>
            </a:endParaRPr>
          </a:p>
          <a:p>
            <a:pPr indent="0" lvl="0" marL="0" rtl="0" algn="l">
              <a:spcBef>
                <a:spcPts val="0"/>
              </a:spcBef>
              <a:spcAft>
                <a:spcPts val="0"/>
              </a:spcAft>
              <a:buNone/>
            </a:pPr>
            <a:r>
              <a:t/>
            </a:r>
            <a:endParaRPr sz="3000">
              <a:latin typeface="Calibri"/>
              <a:ea typeface="Calibri"/>
              <a:cs typeface="Calibri"/>
              <a:sym typeface="Calibri"/>
            </a:endParaRPr>
          </a:p>
          <a:p>
            <a:pPr indent="0" lvl="0" marL="0" rtl="0" algn="l">
              <a:spcBef>
                <a:spcPts val="0"/>
              </a:spcBef>
              <a:spcAft>
                <a:spcPts val="0"/>
              </a:spcAft>
              <a:buNone/>
            </a:pPr>
            <a:r>
              <a:rPr lang="en-US" sz="3000">
                <a:latin typeface="Calibri"/>
                <a:ea typeface="Calibri"/>
                <a:cs typeface="Calibri"/>
                <a:sym typeface="Calibri"/>
              </a:rPr>
              <a:t>You can </a:t>
            </a:r>
            <a:r>
              <a:rPr lang="en-US" sz="3000">
                <a:latin typeface="Calibri"/>
                <a:ea typeface="Calibri"/>
                <a:cs typeface="Calibri"/>
                <a:sym typeface="Calibri"/>
              </a:rPr>
              <a:t>affect</a:t>
            </a:r>
            <a:r>
              <a:rPr lang="en-US" sz="3000">
                <a:latin typeface="Calibri"/>
                <a:ea typeface="Calibri"/>
                <a:cs typeface="Calibri"/>
                <a:sym typeface="Calibri"/>
              </a:rPr>
              <a:t> the brightness, the actual color, and so much more</a:t>
            </a:r>
            <a:endParaRPr sz="30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sp>
        <p:nvSpPr>
          <p:cNvPr id="379" name="Google Shape;379;p49"/>
          <p:cNvSpPr/>
          <p:nvPr/>
        </p:nvSpPr>
        <p:spPr>
          <a:xfrm>
            <a:off x="336884" y="321177"/>
            <a:ext cx="4332307" cy="6179552"/>
          </a:xfrm>
          <a:prstGeom prst="rect">
            <a:avLst/>
          </a:prstGeom>
          <a:solidFill>
            <a:srgbClr val="404040">
              <a:alpha val="89803"/>
            </a:srgbClr>
          </a:solidFill>
          <a:ln cap="sq" cmpd="thinThick" w="127000">
            <a:solidFill>
              <a:srgbClr val="595959">
                <a:alpha val="8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0" name="Google Shape;380;p49"/>
          <p:cNvSpPr txBox="1"/>
          <p:nvPr>
            <p:ph type="title"/>
          </p:nvPr>
        </p:nvSpPr>
        <p:spPr>
          <a:xfrm>
            <a:off x="647012" y="185483"/>
            <a:ext cx="3657600" cy="2887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Calibri"/>
              <a:buNone/>
            </a:pPr>
            <a:r>
              <a:rPr lang="en-US" sz="4800">
                <a:solidFill>
                  <a:srgbClr val="FFFFFF"/>
                </a:solidFill>
              </a:rPr>
              <a:t>In Premiere, you also have tools called Curve lines. </a:t>
            </a:r>
            <a:endParaRPr/>
          </a:p>
        </p:txBody>
      </p:sp>
      <p:sp>
        <p:nvSpPr>
          <p:cNvPr id="381" name="Google Shape;381;p49"/>
          <p:cNvSpPr txBox="1"/>
          <p:nvPr>
            <p:ph idx="1" type="body"/>
          </p:nvPr>
        </p:nvSpPr>
        <p:spPr>
          <a:xfrm>
            <a:off x="586040" y="3423124"/>
            <a:ext cx="3834000" cy="2202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3600"/>
              <a:buNone/>
            </a:pPr>
            <a:r>
              <a:rPr b="1" lang="en-US" sz="3600">
                <a:solidFill>
                  <a:srgbClr val="FFFFFF"/>
                </a:solidFill>
                <a:latin typeface="Calibri"/>
                <a:ea typeface="Calibri"/>
                <a:cs typeface="Calibri"/>
                <a:sym typeface="Calibri"/>
              </a:rPr>
              <a:t>The curves tool allows you to make precise color and brightness adjustments to a video image</a:t>
            </a:r>
            <a:r>
              <a:rPr lang="en-US" sz="3600">
                <a:solidFill>
                  <a:srgbClr val="FFFFFF"/>
                </a:solidFill>
                <a:latin typeface="Calibri"/>
                <a:ea typeface="Calibri"/>
                <a:cs typeface="Calibri"/>
                <a:sym typeface="Calibri"/>
              </a:rPr>
              <a:t>.</a:t>
            </a:r>
            <a:endParaRPr/>
          </a:p>
        </p:txBody>
      </p:sp>
      <p:cxnSp>
        <p:nvCxnSpPr>
          <p:cNvPr id="382" name="Google Shape;382;p49"/>
          <p:cNvCxnSpPr/>
          <p:nvPr/>
        </p:nvCxnSpPr>
        <p:spPr>
          <a:xfrm>
            <a:off x="1191126" y="3224467"/>
            <a:ext cx="2586900" cy="0"/>
          </a:xfrm>
          <a:prstGeom prst="straightConnector1">
            <a:avLst/>
          </a:prstGeom>
          <a:noFill/>
          <a:ln cap="flat" cmpd="sng" w="22225">
            <a:solidFill>
              <a:srgbClr val="D9D9D9"/>
            </a:solidFill>
            <a:prstDash val="solid"/>
            <a:miter lim="800000"/>
            <a:headEnd len="sm" w="sm" type="none"/>
            <a:tailEnd len="sm" w="sm" type="none"/>
          </a:ln>
        </p:spPr>
      </p:cxnSp>
      <p:pic>
        <p:nvPicPr>
          <p:cNvPr id="383" name="Google Shape;383;p49"/>
          <p:cNvPicPr preferRelativeResize="0"/>
          <p:nvPr/>
        </p:nvPicPr>
        <p:blipFill rotWithShape="1">
          <a:blip r:embed="rId3">
            <a:alphaModFix/>
          </a:blip>
          <a:srcRect b="0" l="0" r="0" t="0"/>
          <a:stretch/>
        </p:blipFill>
        <p:spPr>
          <a:xfrm>
            <a:off x="5563706" y="492573"/>
            <a:ext cx="5733776" cy="5880796"/>
          </a:xfrm>
          <a:prstGeom prst="rect">
            <a:avLst/>
          </a:prstGeom>
          <a:noFill/>
          <a:ln>
            <a:noFill/>
          </a:ln>
        </p:spPr>
      </p:pic>
      <p:sp>
        <p:nvSpPr>
          <p:cNvPr id="384" name="Google Shape;384;p49"/>
          <p:cNvSpPr/>
          <p:nvPr/>
        </p:nvSpPr>
        <p:spPr>
          <a:xfrm rot="-2920820">
            <a:off x="6499646" y="1329693"/>
            <a:ext cx="495714" cy="826698"/>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9"/>
          <p:cNvSpPr/>
          <p:nvPr/>
        </p:nvSpPr>
        <p:spPr>
          <a:xfrm rot="5400000">
            <a:off x="6161941" y="2811133"/>
            <a:ext cx="495900" cy="8268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9"/>
          <p:cNvSpPr/>
          <p:nvPr/>
        </p:nvSpPr>
        <p:spPr>
          <a:xfrm rot="10800000">
            <a:off x="8179378" y="830584"/>
            <a:ext cx="495600" cy="8265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9"/>
          <p:cNvSpPr/>
          <p:nvPr/>
        </p:nvSpPr>
        <p:spPr>
          <a:xfrm>
            <a:off x="9456975" y="421825"/>
            <a:ext cx="653100" cy="326700"/>
          </a:xfrm>
          <a:prstGeom prst="ellipse">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9"/>
          <p:cNvSpPr/>
          <p:nvPr/>
        </p:nvSpPr>
        <p:spPr>
          <a:xfrm>
            <a:off x="6736525" y="3401800"/>
            <a:ext cx="653100" cy="326700"/>
          </a:xfrm>
          <a:prstGeom prst="ellipse">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9"/>
          <p:cNvSpPr/>
          <p:nvPr/>
        </p:nvSpPr>
        <p:spPr>
          <a:xfrm>
            <a:off x="9456975" y="3401800"/>
            <a:ext cx="653100" cy="326700"/>
          </a:xfrm>
          <a:prstGeom prst="ellipse">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9"/>
          <p:cNvSpPr txBox="1"/>
          <p:nvPr/>
        </p:nvSpPr>
        <p:spPr>
          <a:xfrm>
            <a:off x="5851050" y="988175"/>
            <a:ext cx="8265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Midtone</a:t>
            </a:r>
            <a:endParaRPr>
              <a:solidFill>
                <a:srgbClr val="FFFFFF"/>
              </a:solidFill>
              <a:latin typeface="Calibri"/>
              <a:ea typeface="Calibri"/>
              <a:cs typeface="Calibri"/>
              <a:sym typeface="Calibri"/>
            </a:endParaRPr>
          </a:p>
        </p:txBody>
      </p:sp>
      <p:sp>
        <p:nvSpPr>
          <p:cNvPr id="391" name="Google Shape;391;p49"/>
          <p:cNvSpPr txBox="1"/>
          <p:nvPr/>
        </p:nvSpPr>
        <p:spPr>
          <a:xfrm>
            <a:off x="6915125" y="2976575"/>
            <a:ext cx="8265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Shadows</a:t>
            </a:r>
            <a:endParaRPr>
              <a:solidFill>
                <a:srgbClr val="FFFFFF"/>
              </a:solidFill>
              <a:latin typeface="Calibri"/>
              <a:ea typeface="Calibri"/>
              <a:cs typeface="Calibri"/>
              <a:sym typeface="Calibri"/>
            </a:endParaRPr>
          </a:p>
        </p:txBody>
      </p:sp>
      <p:sp>
        <p:nvSpPr>
          <p:cNvPr id="392" name="Google Shape;392;p49"/>
          <p:cNvSpPr txBox="1"/>
          <p:nvPr/>
        </p:nvSpPr>
        <p:spPr>
          <a:xfrm>
            <a:off x="7542025" y="1657075"/>
            <a:ext cx="9483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Calibri"/>
                <a:ea typeface="Calibri"/>
                <a:cs typeface="Calibri"/>
                <a:sym typeface="Calibri"/>
              </a:rPr>
              <a:t>Highlights</a:t>
            </a:r>
            <a:endParaRPr>
              <a:solidFill>
                <a:srgbClr val="FFFFFF"/>
              </a:solidFill>
              <a:latin typeface="Calibri"/>
              <a:ea typeface="Calibri"/>
              <a:cs typeface="Calibri"/>
              <a:sym typeface="Calibri"/>
            </a:endParaRPr>
          </a:p>
        </p:txBody>
      </p:sp>
      <p:sp>
        <p:nvSpPr>
          <p:cNvPr id="393" name="Google Shape;393;p49"/>
          <p:cNvSpPr/>
          <p:nvPr/>
        </p:nvSpPr>
        <p:spPr>
          <a:xfrm>
            <a:off x="6736538" y="421825"/>
            <a:ext cx="653100" cy="326700"/>
          </a:xfrm>
          <a:prstGeom prst="ellipse">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p50"/>
          <p:cNvSpPr/>
          <p:nvPr/>
        </p:nvSpPr>
        <p:spPr>
          <a:xfrm>
            <a:off x="336884" y="321177"/>
            <a:ext cx="4332300" cy="6179700"/>
          </a:xfrm>
          <a:prstGeom prst="rect">
            <a:avLst/>
          </a:prstGeom>
          <a:solidFill>
            <a:srgbClr val="404040">
              <a:alpha val="89800"/>
            </a:srgbClr>
          </a:solidFill>
          <a:ln cap="sq" cmpd="thinThick" w="127000">
            <a:solidFill>
              <a:srgbClr val="595959">
                <a:alpha val="8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9" name="Google Shape;399;p50"/>
          <p:cNvSpPr txBox="1"/>
          <p:nvPr>
            <p:ph type="title"/>
          </p:nvPr>
        </p:nvSpPr>
        <p:spPr>
          <a:xfrm>
            <a:off x="655775" y="502856"/>
            <a:ext cx="3657600" cy="751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Calibri"/>
              <a:buNone/>
            </a:pPr>
            <a:r>
              <a:rPr lang="en-US">
                <a:solidFill>
                  <a:srgbClr val="FFFFFF"/>
                </a:solidFill>
              </a:rPr>
              <a:t>Creative Look</a:t>
            </a:r>
            <a:endParaRPr>
              <a:solidFill>
                <a:srgbClr val="FFFFFF"/>
              </a:solidFill>
            </a:endParaRPr>
          </a:p>
        </p:txBody>
      </p:sp>
      <p:sp>
        <p:nvSpPr>
          <p:cNvPr id="400" name="Google Shape;400;p50"/>
          <p:cNvSpPr txBox="1"/>
          <p:nvPr>
            <p:ph idx="1" type="body"/>
          </p:nvPr>
        </p:nvSpPr>
        <p:spPr>
          <a:xfrm>
            <a:off x="586015" y="1828999"/>
            <a:ext cx="3834000" cy="2202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3600"/>
              <a:buNone/>
            </a:pPr>
            <a:r>
              <a:rPr lang="en-US">
                <a:solidFill>
                  <a:srgbClr val="FFFFFF"/>
                </a:solidFill>
              </a:rPr>
              <a:t>We talked about how Colorists can give a look or feel to their video. One of your certification questions is to change the creative look of an image. this can be found in the Creative Panel and clicking on the look drop down menu. </a:t>
            </a:r>
            <a:endParaRPr>
              <a:solidFill>
                <a:srgbClr val="FFFFFF"/>
              </a:solidFill>
            </a:endParaRPr>
          </a:p>
        </p:txBody>
      </p:sp>
      <p:cxnSp>
        <p:nvCxnSpPr>
          <p:cNvPr id="401" name="Google Shape;401;p50"/>
          <p:cNvCxnSpPr/>
          <p:nvPr/>
        </p:nvCxnSpPr>
        <p:spPr>
          <a:xfrm>
            <a:off x="1191126" y="1320042"/>
            <a:ext cx="2586900" cy="0"/>
          </a:xfrm>
          <a:prstGeom prst="straightConnector1">
            <a:avLst/>
          </a:prstGeom>
          <a:noFill/>
          <a:ln cap="flat" cmpd="sng" w="22225">
            <a:solidFill>
              <a:srgbClr val="D9D9D9"/>
            </a:solidFill>
            <a:prstDash val="solid"/>
            <a:miter lim="800000"/>
            <a:headEnd len="sm" w="sm" type="none"/>
            <a:tailEnd len="sm" w="sm" type="none"/>
          </a:ln>
        </p:spPr>
      </p:cxnSp>
      <p:pic>
        <p:nvPicPr>
          <p:cNvPr id="402" name="Google Shape;402;p50"/>
          <p:cNvPicPr preferRelativeResize="0"/>
          <p:nvPr/>
        </p:nvPicPr>
        <p:blipFill rotWithShape="1">
          <a:blip r:embed="rId3">
            <a:alphaModFix/>
          </a:blip>
          <a:srcRect b="60800" l="69973" r="2280" t="772"/>
          <a:stretch/>
        </p:blipFill>
        <p:spPr>
          <a:xfrm>
            <a:off x="5216100" y="321175"/>
            <a:ext cx="6253124" cy="5505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p18"/>
          <p:cNvSpPr/>
          <p:nvPr/>
        </p:nvSpPr>
        <p:spPr>
          <a:xfrm>
            <a:off x="475488" y="0"/>
            <a:ext cx="10910292" cy="6858000"/>
          </a:xfrm>
          <a:prstGeom prst="rect">
            <a:avLst/>
          </a:prstGeom>
          <a:gradFill>
            <a:gsLst>
              <a:gs pos="0">
                <a:srgbClr val="649B3F"/>
              </a:gs>
              <a:gs pos="25000">
                <a:srgbClr val="649B3F"/>
              </a:gs>
              <a:gs pos="94000">
                <a:srgbClr val="3A3838"/>
              </a:gs>
              <a:gs pos="100000">
                <a:srgbClr val="3A3838"/>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21" name="Google Shape;121;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2" name="Google Shape;122;p18"/>
          <p:cNvSpPr txBox="1"/>
          <p:nvPr>
            <p:ph idx="1" type="body"/>
          </p:nvPr>
        </p:nvSpPr>
        <p:spPr>
          <a:xfrm>
            <a:off x="2659117" y="3626739"/>
            <a:ext cx="6873766" cy="132779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FFFF"/>
              </a:buClr>
              <a:buSzPts val="3600"/>
              <a:buNone/>
            </a:pPr>
            <a:r>
              <a:rPr lang="en-US" sz="3600">
                <a:solidFill>
                  <a:srgbClr val="FFFFFF"/>
                </a:solidFill>
                <a:latin typeface="Calibri"/>
                <a:ea typeface="Calibri"/>
                <a:cs typeface="Calibri"/>
                <a:sym typeface="Calibri"/>
              </a:rPr>
              <a:t>Difference of color and brightness in an image</a:t>
            </a:r>
            <a:endParaRPr/>
          </a:p>
        </p:txBody>
      </p:sp>
      <p:sp>
        <p:nvSpPr>
          <p:cNvPr id="123" name="Google Shape;123;p18"/>
          <p:cNvSpPr txBox="1"/>
          <p:nvPr>
            <p:ph type="title"/>
          </p:nvPr>
        </p:nvSpPr>
        <p:spPr>
          <a:xfrm>
            <a:off x="3043403" y="1239621"/>
            <a:ext cx="6105194" cy="203105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FF"/>
              </a:buClr>
              <a:buSzPts val="6000"/>
              <a:buFont typeface="Calibri"/>
              <a:buNone/>
            </a:pPr>
            <a:r>
              <a:rPr lang="en-US" sz="6000">
                <a:solidFill>
                  <a:srgbClr val="FFFFFF"/>
                </a:solidFill>
                <a:latin typeface="Calibri"/>
                <a:ea typeface="Calibri"/>
                <a:cs typeface="Calibri"/>
                <a:sym typeface="Calibri"/>
              </a:rPr>
              <a:t>Contrast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pic>
        <p:nvPicPr>
          <p:cNvPr id="128" name="Google Shape;128;p19"/>
          <p:cNvPicPr preferRelativeResize="0"/>
          <p:nvPr>
            <p:ph idx="1" type="body"/>
          </p:nvPr>
        </p:nvPicPr>
        <p:blipFill rotWithShape="1">
          <a:blip r:embed="rId3">
            <a:alphaModFix/>
          </a:blip>
          <a:srcRect b="8163" l="0" r="0" t="0"/>
          <a:stretch/>
        </p:blipFill>
        <p:spPr>
          <a:xfrm>
            <a:off x="20" y="10"/>
            <a:ext cx="12191980" cy="6857990"/>
          </a:xfrm>
          <a:prstGeom prst="rect">
            <a:avLst/>
          </a:prstGeom>
          <a:noFill/>
          <a:ln>
            <a:noFill/>
          </a:ln>
        </p:spPr>
      </p:pic>
      <p:sp>
        <p:nvSpPr>
          <p:cNvPr id="129" name="Google Shape;129;p19"/>
          <p:cNvSpPr txBox="1"/>
          <p:nvPr/>
        </p:nvSpPr>
        <p:spPr>
          <a:xfrm>
            <a:off x="612350" y="5061850"/>
            <a:ext cx="8803800" cy="11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highlight>
                  <a:srgbClr val="FFFFFF"/>
                </a:highlight>
                <a:latin typeface="Calibri"/>
                <a:ea typeface="Calibri"/>
                <a:cs typeface="Calibri"/>
                <a:sym typeface="Calibri"/>
              </a:rPr>
              <a:t>Contrast is adding or decreasing the shadows, which can help make certain areas of your image POP!</a:t>
            </a:r>
            <a:endParaRPr sz="3000">
              <a:highlight>
                <a:srgbClr val="FFFFFF"/>
              </a:highlight>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pic>
        <p:nvPicPr>
          <p:cNvPr id="134" name="Google Shape;134;p20"/>
          <p:cNvPicPr preferRelativeResize="0"/>
          <p:nvPr/>
        </p:nvPicPr>
        <p:blipFill rotWithShape="1">
          <a:blip r:embed="rId3">
            <a:alphaModFix/>
          </a:blip>
          <a:srcRect b="0" l="0" r="0" t="1747"/>
          <a:stretch/>
        </p:blipFill>
        <p:spPr>
          <a:xfrm>
            <a:off x="20" y="10"/>
            <a:ext cx="12191980" cy="68579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8" name="Shape 138"/>
        <p:cNvGrpSpPr/>
        <p:nvPr/>
      </p:nvGrpSpPr>
      <p:grpSpPr>
        <a:xfrm>
          <a:off x="0" y="0"/>
          <a:ext cx="0" cy="0"/>
          <a:chOff x="0" y="0"/>
          <a:chExt cx="0" cy="0"/>
        </a:xfrm>
      </p:grpSpPr>
      <p:sp>
        <p:nvSpPr>
          <p:cNvPr id="139" name="Google Shape;139;p21"/>
          <p:cNvSpPr/>
          <p:nvPr/>
        </p:nvSpPr>
        <p:spPr>
          <a:xfrm>
            <a:off x="355601" y="0"/>
            <a:ext cx="11480494" cy="2753936"/>
          </a:xfrm>
          <a:prstGeom prst="rect">
            <a:avLst/>
          </a:prstGeom>
          <a:gradFill>
            <a:gsLst>
              <a:gs pos="0">
                <a:schemeClr val="accent5"/>
              </a:gs>
              <a:gs pos="25000">
                <a:schemeClr val="accent5"/>
              </a:gs>
              <a:gs pos="94000">
                <a:srgbClr val="3A3838"/>
              </a:gs>
              <a:gs pos="100000">
                <a:srgbClr val="3A3838"/>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0" name="Google Shape;140;p2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1" name="Google Shape;141;p21"/>
          <p:cNvSpPr txBox="1"/>
          <p:nvPr>
            <p:ph type="title"/>
          </p:nvPr>
        </p:nvSpPr>
        <p:spPr>
          <a:xfrm>
            <a:off x="1179226" y="826680"/>
            <a:ext cx="9833548"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4000"/>
              <a:buFont typeface="Calibri"/>
              <a:buNone/>
            </a:pPr>
            <a:r>
              <a:rPr lang="en-US" sz="4000">
                <a:solidFill>
                  <a:srgbClr val="FFFFFF"/>
                </a:solidFill>
              </a:rPr>
              <a:t>Overexposed and Crushed</a:t>
            </a:r>
            <a:endParaRPr/>
          </a:p>
        </p:txBody>
      </p:sp>
      <p:grpSp>
        <p:nvGrpSpPr>
          <p:cNvPr id="142" name="Google Shape;142;p21"/>
          <p:cNvGrpSpPr/>
          <p:nvPr/>
        </p:nvGrpSpPr>
        <p:grpSpPr>
          <a:xfrm>
            <a:off x="1037637" y="3053932"/>
            <a:ext cx="10797138" cy="3426806"/>
            <a:chOff x="1318" y="153976"/>
            <a:chExt cx="10797138" cy="3426806"/>
          </a:xfrm>
        </p:grpSpPr>
        <p:sp>
          <p:nvSpPr>
            <p:cNvPr id="143" name="Google Shape;143;p21"/>
            <p:cNvSpPr/>
            <p:nvPr/>
          </p:nvSpPr>
          <p:spPr>
            <a:xfrm>
              <a:off x="1318" y="153976"/>
              <a:ext cx="4627345" cy="2938364"/>
            </a:xfrm>
            <a:prstGeom prst="roundRect">
              <a:avLst>
                <a:gd fmla="val 10000" name="adj"/>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p:nvPr/>
          </p:nvSpPr>
          <p:spPr>
            <a:xfrm>
              <a:off x="515467" y="642418"/>
              <a:ext cx="4627345" cy="2938364"/>
            </a:xfrm>
            <a:prstGeom prst="roundRect">
              <a:avLst>
                <a:gd fmla="val 10000" name="adj"/>
              </a:avLst>
            </a:prstGeom>
            <a:solidFill>
              <a:schemeClr val="lt2">
                <a:alpha val="89803"/>
              </a:scheme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txBox="1"/>
            <p:nvPr/>
          </p:nvSpPr>
          <p:spPr>
            <a:xfrm>
              <a:off x="601529" y="728480"/>
              <a:ext cx="4455221" cy="2766240"/>
            </a:xfrm>
            <a:prstGeom prst="rect">
              <a:avLst/>
            </a:prstGeom>
            <a:noFill/>
            <a:ln>
              <a:noFill/>
            </a:ln>
          </p:spPr>
          <p:txBody>
            <a:bodyPr anchorCtr="0" anchor="ctr" bIns="137150" lIns="137150" spcFirstLastPara="1" rIns="137150" wrap="square" tIns="137150">
              <a:noAutofit/>
            </a:bodyPr>
            <a:lstStyle/>
            <a:p>
              <a:pPr indent="0" lvl="0" marL="0" marR="0" rtl="0" algn="ctr">
                <a:lnSpc>
                  <a:spcPct val="9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An image that is brighter than it should be can be considered overexposed. </a:t>
              </a:r>
              <a:endParaRPr/>
            </a:p>
          </p:txBody>
        </p:sp>
        <p:sp>
          <p:nvSpPr>
            <p:cNvPr id="146" name="Google Shape;146;p21"/>
            <p:cNvSpPr/>
            <p:nvPr/>
          </p:nvSpPr>
          <p:spPr>
            <a:xfrm>
              <a:off x="5656962" y="153976"/>
              <a:ext cx="4627345" cy="2938364"/>
            </a:xfrm>
            <a:prstGeom prst="roundRect">
              <a:avLst>
                <a:gd fmla="val 10000" name="adj"/>
              </a:avLst>
            </a:prstGeom>
            <a:solidFill>
              <a:schemeClr val="dk2"/>
            </a:solidFill>
            <a:ln cap="flat" cmpd="sng" w="12700">
              <a:solidFill>
                <a:schemeClr val="l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1"/>
            <p:cNvSpPr/>
            <p:nvPr/>
          </p:nvSpPr>
          <p:spPr>
            <a:xfrm>
              <a:off x="6171111" y="642418"/>
              <a:ext cx="4627345" cy="2938364"/>
            </a:xfrm>
            <a:prstGeom prst="roundRect">
              <a:avLst>
                <a:gd fmla="val 10000" name="adj"/>
              </a:avLst>
            </a:prstGeom>
            <a:solidFill>
              <a:schemeClr val="lt2">
                <a:alpha val="89803"/>
              </a:schemeClr>
            </a:solid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1"/>
            <p:cNvSpPr txBox="1"/>
            <p:nvPr/>
          </p:nvSpPr>
          <p:spPr>
            <a:xfrm>
              <a:off x="6257173" y="728480"/>
              <a:ext cx="4455221" cy="2766240"/>
            </a:xfrm>
            <a:prstGeom prst="rect">
              <a:avLst/>
            </a:prstGeom>
            <a:noFill/>
            <a:ln>
              <a:noFill/>
            </a:ln>
          </p:spPr>
          <p:txBody>
            <a:bodyPr anchorCtr="0" anchor="ctr" bIns="137150" lIns="137150" spcFirstLastPara="1" rIns="137150" wrap="square" tIns="137150">
              <a:noAutofit/>
            </a:bodyPr>
            <a:lstStyle/>
            <a:p>
              <a:pPr indent="0" lvl="0" marL="0" marR="0" rtl="0" algn="ctr">
                <a:lnSpc>
                  <a:spcPct val="90000"/>
                </a:lnSpc>
                <a:spcBef>
                  <a:spcPts val="0"/>
                </a:spcBef>
                <a:spcAft>
                  <a:spcPts val="0"/>
                </a:spcAft>
                <a:buClr>
                  <a:schemeClr val="dk1"/>
                </a:buClr>
                <a:buSzPts val="3600"/>
                <a:buFont typeface="Calibri"/>
                <a:buNone/>
              </a:pPr>
              <a:r>
                <a:t/>
              </a:r>
              <a:endParaRPr b="0" i="0" sz="3600" u="none" cap="none" strike="noStrike">
                <a:solidFill>
                  <a:schemeClr val="dk1"/>
                </a:solidFill>
                <a:latin typeface="Calibri"/>
                <a:ea typeface="Calibri"/>
                <a:cs typeface="Calibri"/>
                <a:sym typeface="Calibri"/>
              </a:endParaRPr>
            </a:p>
          </p:txBody>
        </p:sp>
      </p:grpSp>
      <p:sp>
        <p:nvSpPr>
          <p:cNvPr id="149" name="Google Shape;149;p21"/>
          <p:cNvSpPr txBox="1"/>
          <p:nvPr/>
        </p:nvSpPr>
        <p:spPr>
          <a:xfrm>
            <a:off x="7272670" y="3920217"/>
            <a:ext cx="4712281"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‘Crushing the blacks’ is the process of taking dark areas and making them even darker by increasing contrast in those areas.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3" name="Shape 153"/>
        <p:cNvGrpSpPr/>
        <p:nvPr/>
      </p:nvGrpSpPr>
      <p:grpSpPr>
        <a:xfrm>
          <a:off x="0" y="0"/>
          <a:ext cx="0" cy="0"/>
          <a:chOff x="0" y="0"/>
          <a:chExt cx="0" cy="0"/>
        </a:xfrm>
      </p:grpSpPr>
      <p:pic>
        <p:nvPicPr>
          <p:cNvPr id="154" name="Google Shape;154;p22"/>
          <p:cNvPicPr preferRelativeResize="0"/>
          <p:nvPr/>
        </p:nvPicPr>
        <p:blipFill rotWithShape="1">
          <a:blip r:embed="rId3">
            <a:alphaModFix/>
          </a:blip>
          <a:srcRect b="0" l="0" r="0" t="0"/>
          <a:stretch/>
        </p:blipFill>
        <p:spPr>
          <a:xfrm>
            <a:off x="1939608" y="0"/>
            <a:ext cx="10293985" cy="6858000"/>
          </a:xfrm>
          <a:prstGeom prst="rect">
            <a:avLst/>
          </a:prstGeom>
          <a:noFill/>
          <a:ln>
            <a:noFill/>
          </a:ln>
        </p:spPr>
      </p:pic>
      <p:sp>
        <p:nvSpPr>
          <p:cNvPr id="155" name="Google Shape;155;p22"/>
          <p:cNvSpPr txBox="1"/>
          <p:nvPr/>
        </p:nvSpPr>
        <p:spPr>
          <a:xfrm>
            <a:off x="95250" y="489850"/>
            <a:ext cx="1844400" cy="17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Calibri"/>
                <a:ea typeface="Calibri"/>
                <a:cs typeface="Calibri"/>
                <a:sym typeface="Calibri"/>
              </a:rPr>
              <a:t>Overexposed</a:t>
            </a:r>
            <a:endParaRPr sz="2200">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3"/>
          <p:cNvPicPr preferRelativeResize="0"/>
          <p:nvPr/>
        </p:nvPicPr>
        <p:blipFill rotWithShape="1">
          <a:blip r:embed="rId3">
            <a:alphaModFix/>
          </a:blip>
          <a:srcRect b="0" l="0" r="0" t="0"/>
          <a:stretch/>
        </p:blipFill>
        <p:spPr>
          <a:xfrm>
            <a:off x="-59443" y="1233487"/>
            <a:ext cx="12310886" cy="5457826"/>
          </a:xfrm>
          <a:prstGeom prst="rect">
            <a:avLst/>
          </a:prstGeom>
          <a:noFill/>
          <a:ln>
            <a:noFill/>
          </a:ln>
        </p:spPr>
      </p:pic>
      <p:sp>
        <p:nvSpPr>
          <p:cNvPr id="161" name="Google Shape;161;p23"/>
          <p:cNvSpPr txBox="1"/>
          <p:nvPr/>
        </p:nvSpPr>
        <p:spPr>
          <a:xfrm>
            <a:off x="367400" y="149675"/>
            <a:ext cx="11593200" cy="7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500">
                <a:latin typeface="Calibri"/>
                <a:ea typeface="Calibri"/>
                <a:cs typeface="Calibri"/>
                <a:sym typeface="Calibri"/>
              </a:rPr>
              <a:t>You can see that when we add TOO MUCH contrast, then we lose details in the darkest areas. We have added too much shadow and it become one dark blob of an area. </a:t>
            </a:r>
            <a:endParaRPr sz="25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